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59" r:id="rId5"/>
    <p:sldId id="281" r:id="rId6"/>
    <p:sldId id="260" r:id="rId7"/>
    <p:sldId id="262" r:id="rId8"/>
    <p:sldId id="263" r:id="rId9"/>
    <p:sldId id="257" r:id="rId10"/>
    <p:sldId id="264" r:id="rId11"/>
    <p:sldId id="265" r:id="rId12"/>
    <p:sldId id="266" r:id="rId13"/>
    <p:sldId id="267" r:id="rId14"/>
    <p:sldId id="270" r:id="rId15"/>
    <p:sldId id="271" r:id="rId16"/>
    <p:sldId id="272" r:id="rId17"/>
    <p:sldId id="273" r:id="rId18"/>
    <p:sldId id="274" r:id="rId19"/>
    <p:sldId id="275" r:id="rId20"/>
    <p:sldId id="282" r:id="rId21"/>
    <p:sldId id="283" r:id="rId22"/>
    <p:sldId id="284" r:id="rId23"/>
    <p:sldId id="285" r:id="rId24"/>
    <p:sldId id="276" r:id="rId25"/>
    <p:sldId id="286" r:id="rId26"/>
    <p:sldId id="287" r:id="rId27"/>
    <p:sldId id="288" r:id="rId28"/>
    <p:sldId id="268" r:id="rId29"/>
    <p:sldId id="277" r:id="rId30"/>
    <p:sldId id="278" r:id="rId31"/>
    <p:sldId id="279" r:id="rId32"/>
    <p:sldId id="280" r:id="rId33"/>
    <p:sldId id="289" r:id="rId34"/>
    <p:sldId id="290" r:id="rId35"/>
    <p:sldId id="269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8" d="100"/>
          <a:sy n="88" d="100"/>
        </p:scale>
        <p:origin x="466" y="-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1B2FCC-1DC9-4305-9263-0D45FE2B8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A0F7D36-90FC-4669-AE7B-23F45AF585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960E90-5CE9-44C2-B390-9EFC75652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5A14-3D83-4972-A8C3-965A29761FBC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AB4449-0ECF-428A-A1D3-828B70EC2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A91793-049B-4EFD-B8F0-C7971D66C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8E74-96AF-4828-B24E-0BC134FA20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99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7B3C2-A5C4-4299-A66B-E587BD131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92CA110-EC27-442F-9C96-9F35685B8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5EB229-F6B5-40F1-857D-545AECF80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5A14-3D83-4972-A8C3-965A29761FBC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FD9471-0C51-4EC7-9598-41740DED8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19F12E-6384-4814-9569-27F2D1A54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8E74-96AF-4828-B24E-0BC134FA20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5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16FB54A-933C-4CE5-BA2B-51119740EA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8F1D893-9D93-47E7-BE3D-11B7432D51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D56166-ED45-4928-842C-630459102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5A14-3D83-4972-A8C3-965A29761FBC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A8B376-9F2C-4E71-8211-B8E78B890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4C9395-44B4-41CF-B9C2-86821E164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8E74-96AF-4828-B24E-0BC134FA20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77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08F51D-F603-4050-A176-24E01935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2553F9-7563-4EA3-86C2-F5C1B1E2A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5FA18A-32E3-47F3-A1F1-CCCFF6EE3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5A14-3D83-4972-A8C3-965A29761FBC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E373DD-89E0-480F-9388-EC562A9B8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C0B51B-4F23-4933-914B-0B098664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8E74-96AF-4828-B24E-0BC134FA20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47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BA855A-1B27-49A8-83A3-E8D7E4B5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4056B8-54B7-4C6B-AE0C-79FFF4FF0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2520E5-B267-41D1-A659-D37E6455F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5A14-3D83-4972-A8C3-965A29761FBC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F29522-DBD2-47AA-A73D-AD7DDF325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A14912-855A-47B2-B26C-190A3484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8E74-96AF-4828-B24E-0BC134FA20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48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686E2B-8049-44A2-A1A3-27D39EF0E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A25785-4E19-4D81-87E1-618A1E0E49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846E8AB-D19E-4EE5-BB0E-111BC8119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F463D53-318B-4255-BD96-4E84EB7E0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5A14-3D83-4972-A8C3-965A29761FBC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62564EA-2D9D-40FB-92C2-F419344DB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D01A6C5-5922-4D27-85D6-5B5DDE1F3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8E74-96AF-4828-B24E-0BC134FA20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94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BF82D3-5B58-4842-B940-08AE33487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87F937-48B6-4652-B4E3-C8C6561BD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821C5B5-0842-40BA-AD13-C90FDF4FE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C55BFEB-E67F-4766-936F-93416F29E9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83FA6A6-1672-4210-AE4E-23E359105B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BB6BE86-3705-4529-89E1-3A20F4B5E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5A14-3D83-4972-A8C3-965A29761FBC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134E98A-A227-4020-BB72-25F5C4FDD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38BD5AC-5230-4E69-903C-F664FD049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8E74-96AF-4828-B24E-0BC134FA20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69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DEB850-C254-4692-94EB-243BC503C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B4FB101-AC9E-41B9-864F-43BC3F6DB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5A14-3D83-4972-A8C3-965A29761FBC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A81E458-D4DE-40EE-BE5A-D6E93D760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55E5607-CA2B-4676-A973-20484692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8E74-96AF-4828-B24E-0BC134FA20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97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056E9C5-1B81-4FC7-8BC2-58F2B4B69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5A14-3D83-4972-A8C3-965A29761FBC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652FDC0-984C-4A43-897B-87AEB3618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6E54D6-4DA2-4041-8F87-3A6C08484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8E74-96AF-4828-B24E-0BC134FA20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9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497288-BF78-469E-B8D2-99D47979F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A20AF8-4217-4249-AB2B-CB8318D1D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E67D6FC-023A-4ACA-8178-ED7192F76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2C0F641-3759-4D89-9546-9BA56890D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5A14-3D83-4972-A8C3-965A29761FBC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A3ECA98-4D66-40B7-AB2B-C482B513D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D982AA7-77DD-4756-9280-F6886820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8E74-96AF-4828-B24E-0BC134FA20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16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541C4D-17E9-4E51-BB37-39BC04CC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C7B7A9A-BCFF-4E72-93B7-F25B351D5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4955CB0-F74D-4EEE-8C67-D50729823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DFF5555-0457-4C6F-B9AE-6D7F0AC4A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5A14-3D83-4972-A8C3-965A29761FBC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1363218-CB66-4546-B301-4861D052A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61D5BC9-3135-47CA-8E6D-81E10EA4E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B8E74-96AF-4828-B24E-0BC134FA20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92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F46D9D7-5201-4FD2-A8CD-587041B9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3EAF18-7F1F-4A22-BF06-56B181F3F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CC4C3E-6D64-467B-B68D-9E874C3BBE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C5A14-3D83-4972-A8C3-965A29761FBC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1AA8BE6-C8EC-4C00-8BF2-F70D438CB4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E57D4D-79D4-4D93-9A00-432BEE983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B8E74-96AF-4828-B24E-0BC134FA20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9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4" Type="http://schemas.openxmlformats.org/officeDocument/2006/relationships/hyperlink" Target="https://filezilla-project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hyperlink" Target="http://cygwin.com/setup.ex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10" Type="http://schemas.openxmlformats.org/officeDocument/2006/relationships/image" Target="../media/image7.png"/><Relationship Id="rId4" Type="http://schemas.openxmlformats.org/officeDocument/2006/relationships/tags" Target="../tags/tag43.xml"/><Relationship Id="rId9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image" Target="../media/image8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5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6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6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7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7" Type="http://schemas.openxmlformats.org/officeDocument/2006/relationships/image" Target="../media/image12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79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10" Type="http://schemas.openxmlformats.org/officeDocument/2006/relationships/image" Target="../media/image12.png"/><Relationship Id="rId4" Type="http://schemas.openxmlformats.org/officeDocument/2006/relationships/tags" Target="../tags/tag93.xml"/><Relationship Id="rId9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image" Target="../media/image12.png"/><Relationship Id="rId5" Type="http://schemas.openxmlformats.org/officeDocument/2006/relationships/tags" Target="../tags/tag102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101.xml"/><Relationship Id="rId9" Type="http://schemas.openxmlformats.org/officeDocument/2006/relationships/tags" Target="../tags/tag10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12" Type="http://schemas.openxmlformats.org/officeDocument/2006/relationships/image" Target="../media/image12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111.xml"/><Relationship Id="rId10" Type="http://schemas.openxmlformats.org/officeDocument/2006/relationships/tags" Target="../tags/tag116.xml"/><Relationship Id="rId4" Type="http://schemas.openxmlformats.org/officeDocument/2006/relationships/tags" Target="../tags/tag110.xml"/><Relationship Id="rId9" Type="http://schemas.openxmlformats.org/officeDocument/2006/relationships/tags" Target="../tags/tag1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4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7" Type="http://schemas.openxmlformats.org/officeDocument/2006/relationships/image" Target="../media/image14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hyperlink" Target="mailto:username@beluga.calculcanada.ca" TargetMode="Externa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4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7" Type="http://schemas.openxmlformats.org/officeDocument/2006/relationships/image" Target="../media/image19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150.xml"/><Relationship Id="rId4" Type="http://schemas.openxmlformats.org/officeDocument/2006/relationships/tags" Target="../tags/tag14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5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6.xml"/><Relationship Id="rId1" Type="http://schemas.openxmlformats.org/officeDocument/2006/relationships/tags" Target="../tags/tag1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D5EFBF-31B6-4794-AD3F-8B42AE73620D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453059"/>
            <a:ext cx="12192000" cy="2387600"/>
          </a:xfrm>
        </p:spPr>
        <p:txBody>
          <a:bodyPr>
            <a:normAutofit fontScale="90000"/>
          </a:bodyPr>
          <a:lstStyle/>
          <a:p>
            <a:br>
              <a:rPr lang="fr-CA" dirty="0"/>
            </a:br>
            <a:r>
              <a:rPr lang="fr-CA" dirty="0"/>
              <a:t>How to use (R on) </a:t>
            </a:r>
            <a:r>
              <a:rPr lang="fr-CA" dirty="0" err="1"/>
              <a:t>Compute</a:t>
            </a:r>
            <a:r>
              <a:rPr lang="fr-CA" dirty="0"/>
              <a:t> Canada:</a:t>
            </a:r>
            <a:br>
              <a:rPr lang="fr-CA" dirty="0"/>
            </a:br>
            <a:r>
              <a:rPr lang="fr-CA" dirty="0"/>
              <a:t>An introduction</a:t>
            </a:r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42CC0C0-2988-4808-8DE4-B2EE5D75088D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Image 9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7B31E7F8-BB6D-441C-A334-656A2FE86E5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153724"/>
            <a:ext cx="4876800" cy="325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31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6219D-B73A-4DD6-8C98-4D0DEC22F24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How can I use clusters of </a:t>
            </a:r>
            <a:r>
              <a:rPr lang="fr-CA" dirty="0" err="1"/>
              <a:t>Compute</a:t>
            </a:r>
            <a:r>
              <a:rPr lang="fr-CA" dirty="0"/>
              <a:t> Canada?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CCF4471-4C7C-48E2-9295-9141BB7FD24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62333" y="2159376"/>
            <a:ext cx="835805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200" b="1" dirty="0"/>
              <a:t>That </a:t>
            </a:r>
            <a:r>
              <a:rPr lang="fr-CA" sz="2200" b="1" dirty="0" err="1"/>
              <a:t>is</a:t>
            </a:r>
            <a:r>
              <a:rPr lang="fr-CA" sz="2200" b="1" dirty="0"/>
              <a:t> not as </a:t>
            </a:r>
            <a:r>
              <a:rPr lang="fr-CA" sz="2200" b="1" dirty="0" err="1"/>
              <a:t>easy</a:t>
            </a:r>
            <a:r>
              <a:rPr lang="fr-CA" sz="2200" b="1" dirty="0"/>
              <a:t> as 1, 2, 3 … but …</a:t>
            </a:r>
          </a:p>
          <a:p>
            <a:endParaRPr lang="fr-CA" sz="2200" b="1" dirty="0"/>
          </a:p>
          <a:p>
            <a:r>
              <a:rPr lang="fr-CA" sz="2200" b="1" dirty="0"/>
              <a:t>1 – Need to </a:t>
            </a:r>
            <a:r>
              <a:rPr lang="fr-CA" sz="2200" b="1" dirty="0" err="1"/>
              <a:t>upload</a:t>
            </a:r>
            <a:r>
              <a:rPr lang="fr-CA" sz="2200" b="1" dirty="0"/>
              <a:t> files on </a:t>
            </a:r>
            <a:r>
              <a:rPr lang="fr-CA" sz="2200" b="1" dirty="0" err="1"/>
              <a:t>Compute</a:t>
            </a:r>
            <a:r>
              <a:rPr lang="fr-CA" sz="2200" b="1" dirty="0"/>
              <a:t> Canada clusters (</a:t>
            </a:r>
            <a:r>
              <a:rPr lang="fr-CA" sz="2200" b="1" dirty="0" err="1"/>
              <a:t>FileZilla</a:t>
            </a:r>
            <a:r>
              <a:rPr lang="fr-CA" sz="2200" b="1" dirty="0"/>
              <a:t>)</a:t>
            </a:r>
          </a:p>
          <a:p>
            <a:r>
              <a:rPr lang="fr-CA" sz="2200" b="1" dirty="0"/>
              <a:t>2 – Need to </a:t>
            </a:r>
            <a:r>
              <a:rPr lang="fr-CA" sz="2200" b="1" dirty="0" err="1"/>
              <a:t>submit</a:t>
            </a:r>
            <a:r>
              <a:rPr lang="fr-CA" sz="2200" b="1" dirty="0"/>
              <a:t> jobs on </a:t>
            </a:r>
            <a:r>
              <a:rPr lang="fr-CA" sz="2200" b="1" dirty="0" err="1"/>
              <a:t>Compute</a:t>
            </a:r>
            <a:r>
              <a:rPr lang="fr-CA" sz="2200" b="1" dirty="0"/>
              <a:t> Canada clusters (</a:t>
            </a:r>
            <a:r>
              <a:rPr lang="fr-CA" sz="2200" b="1" dirty="0" err="1"/>
              <a:t>Cygwin</a:t>
            </a:r>
            <a:r>
              <a:rPr lang="fr-CA" sz="2200" b="1" dirty="0"/>
              <a:t>)</a:t>
            </a:r>
          </a:p>
          <a:p>
            <a:r>
              <a:rPr lang="fr-CA" sz="2200" b="1" dirty="0"/>
              <a:t>3 – Monitor jobs and download outputs back on </a:t>
            </a:r>
            <a:r>
              <a:rPr lang="fr-CA" sz="2200" b="1" dirty="0" err="1"/>
              <a:t>your</a:t>
            </a:r>
            <a:r>
              <a:rPr lang="fr-CA" sz="2200" b="1" dirty="0"/>
              <a:t> laptop (</a:t>
            </a:r>
            <a:r>
              <a:rPr lang="fr-CA" sz="2200" b="1" dirty="0" err="1"/>
              <a:t>FileZilla</a:t>
            </a:r>
            <a:r>
              <a:rPr lang="fr-CA" sz="2200" b="1" dirty="0"/>
              <a:t>)</a:t>
            </a:r>
            <a:endParaRPr lang="en-US" sz="2200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132755A-7334-49B8-B896-8E66F653A32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62333" y="4413168"/>
            <a:ext cx="8809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 </a:t>
            </a:r>
            <a:r>
              <a:rPr lang="fr-CA" dirty="0" err="1"/>
              <a:t>started</a:t>
            </a:r>
            <a:r>
              <a:rPr lang="fr-CA" dirty="0"/>
              <a:t> to use </a:t>
            </a:r>
            <a:r>
              <a:rPr lang="fr-CA" dirty="0" err="1"/>
              <a:t>Compute</a:t>
            </a:r>
            <a:r>
              <a:rPr lang="fr-CA" dirty="0"/>
              <a:t> Canada </a:t>
            </a:r>
            <a:r>
              <a:rPr lang="fr-CA" dirty="0" err="1"/>
              <a:t>years</a:t>
            </a:r>
            <a:r>
              <a:rPr lang="fr-CA" dirty="0"/>
              <a:t> </a:t>
            </a:r>
            <a:r>
              <a:rPr lang="fr-CA" dirty="0" err="1"/>
              <a:t>ago</a:t>
            </a:r>
            <a:r>
              <a:rPr lang="fr-CA" dirty="0"/>
              <a:t>, </a:t>
            </a:r>
            <a:r>
              <a:rPr lang="fr-CA" dirty="0" err="1"/>
              <a:t>so</a:t>
            </a:r>
            <a:r>
              <a:rPr lang="fr-CA" dirty="0"/>
              <a:t> </a:t>
            </a:r>
            <a:r>
              <a:rPr lang="fr-CA" dirty="0" err="1"/>
              <a:t>I’ll</a:t>
            </a:r>
            <a:r>
              <a:rPr lang="fr-CA" dirty="0"/>
              <a:t> show </a:t>
            </a:r>
            <a:r>
              <a:rPr lang="fr-CA" dirty="0" err="1"/>
              <a:t>you</a:t>
            </a:r>
            <a:r>
              <a:rPr lang="fr-CA" dirty="0"/>
              <a:t> </a:t>
            </a:r>
            <a:r>
              <a:rPr lang="fr-CA" dirty="0" err="1"/>
              <a:t>FileZilla</a:t>
            </a:r>
            <a:r>
              <a:rPr lang="fr-CA" dirty="0"/>
              <a:t> and </a:t>
            </a:r>
            <a:r>
              <a:rPr lang="fr-CA" dirty="0" err="1"/>
              <a:t>Cygwin</a:t>
            </a:r>
            <a:r>
              <a:rPr lang="fr-CA" dirty="0"/>
              <a:t>, but I </a:t>
            </a:r>
            <a:r>
              <a:rPr lang="fr-CA" dirty="0" err="1"/>
              <a:t>suggest</a:t>
            </a:r>
            <a:r>
              <a:rPr lang="fr-CA" dirty="0"/>
              <a:t> </a:t>
            </a:r>
            <a:r>
              <a:rPr lang="fr-CA" dirty="0" err="1"/>
              <a:t>you</a:t>
            </a:r>
            <a:r>
              <a:rPr lang="fr-CA" dirty="0"/>
              <a:t> to </a:t>
            </a:r>
            <a:r>
              <a:rPr lang="fr-CA" dirty="0" err="1"/>
              <a:t>be</a:t>
            </a:r>
            <a:r>
              <a:rPr lang="fr-CA" dirty="0"/>
              <a:t> more proactive </a:t>
            </a:r>
            <a:r>
              <a:rPr lang="fr-CA" dirty="0" err="1"/>
              <a:t>than</a:t>
            </a:r>
            <a:r>
              <a:rPr lang="fr-CA" dirty="0"/>
              <a:t> I </a:t>
            </a:r>
            <a:r>
              <a:rPr lang="fr-CA" dirty="0" err="1"/>
              <a:t>am</a:t>
            </a:r>
            <a:r>
              <a:rPr lang="fr-CA" dirty="0"/>
              <a:t> and use </a:t>
            </a:r>
            <a:r>
              <a:rPr lang="fr-CA" dirty="0" err="1"/>
              <a:t>Globus</a:t>
            </a:r>
            <a:endParaRPr lang="fr-CA" dirty="0"/>
          </a:p>
          <a:p>
            <a:endParaRPr lang="fr-CA" dirty="0"/>
          </a:p>
          <a:p>
            <a:r>
              <a:rPr lang="en-US" dirty="0"/>
              <a:t>https://docs.computecanada.ca/wiki/Globus</a:t>
            </a:r>
          </a:p>
        </p:txBody>
      </p:sp>
    </p:spTree>
    <p:extLst>
      <p:ext uri="{BB962C8B-B14F-4D97-AF65-F5344CB8AC3E}">
        <p14:creationId xmlns:p14="http://schemas.microsoft.com/office/powerpoint/2010/main" val="2771754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31C431-282D-4CBF-9DE3-9E8FF076A8E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r>
              <a:rPr lang="fr-CA" dirty="0"/>
              <a:t>Install </a:t>
            </a:r>
            <a:r>
              <a:rPr lang="fr-CA" dirty="0" err="1"/>
              <a:t>FileZilla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30AD96C-C987-412A-90C1-4E5C9F31E38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762812" y="1807590"/>
            <a:ext cx="6495068" cy="1364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Installation of </a:t>
            </a:r>
            <a:r>
              <a:rPr lang="en-CA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Filezilla</a:t>
            </a:r>
            <a:endParaRPr lang="en-US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b="1" u="sng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https://filezilla-project.org/</a:t>
            </a: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choose “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Filezilla</a:t>
            </a: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Client”</a:t>
            </a:r>
            <a:endParaRPr lang="en-US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7862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31C431-282D-4CBF-9DE3-9E8FF076A8E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r>
              <a:rPr lang="fr-CA" dirty="0"/>
              <a:t>Install </a:t>
            </a:r>
            <a:r>
              <a:rPr lang="fr-CA" dirty="0" err="1"/>
              <a:t>CygWin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7DE9DDB-A0C2-4372-AA1F-00FA7C4F50A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347273" y="2187019"/>
            <a:ext cx="7183225" cy="1880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CA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http://cygwin.com/setup.exe</a:t>
            </a:r>
            <a:endParaRPr lang="en-CA" sz="2400" u="sng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CA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 sure to select the </a:t>
            </a:r>
            <a:r>
              <a:rPr lang="en-CA" sz="2400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openssh</a:t>
            </a:r>
            <a:r>
              <a:rPr lang="en-CA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package during installation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972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6219D-B73A-4DD6-8C98-4D0DEC22F24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How can I use clusters of </a:t>
            </a:r>
            <a:r>
              <a:rPr lang="fr-CA" dirty="0" err="1"/>
              <a:t>Compute</a:t>
            </a:r>
            <a:r>
              <a:rPr lang="fr-CA" dirty="0"/>
              <a:t> Canada?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CCF4471-4C7C-48E2-9295-9141BB7FD24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62333" y="2159376"/>
            <a:ext cx="820737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200" b="1" dirty="0"/>
              <a:t>That </a:t>
            </a:r>
            <a:r>
              <a:rPr lang="fr-CA" sz="2200" b="1" dirty="0" err="1"/>
              <a:t>is</a:t>
            </a:r>
            <a:r>
              <a:rPr lang="fr-CA" sz="2200" b="1" dirty="0"/>
              <a:t> not as </a:t>
            </a:r>
            <a:r>
              <a:rPr lang="fr-CA" sz="2200" b="1" dirty="0" err="1"/>
              <a:t>easy</a:t>
            </a:r>
            <a:r>
              <a:rPr lang="fr-CA" sz="2200" b="1" dirty="0"/>
              <a:t> as 1, 2, 3 … but …</a:t>
            </a:r>
          </a:p>
          <a:p>
            <a:endParaRPr lang="fr-CA" sz="2200" b="1" dirty="0"/>
          </a:p>
          <a:p>
            <a:r>
              <a:rPr lang="fr-CA" sz="2200" b="1" dirty="0"/>
              <a:t>1 – Need to </a:t>
            </a:r>
            <a:r>
              <a:rPr lang="fr-CA" sz="2200" b="1" dirty="0" err="1"/>
              <a:t>upload</a:t>
            </a:r>
            <a:r>
              <a:rPr lang="fr-CA" sz="2200" b="1" dirty="0"/>
              <a:t> files on </a:t>
            </a:r>
            <a:r>
              <a:rPr lang="fr-CA" sz="2200" b="1" dirty="0" err="1"/>
              <a:t>Compute</a:t>
            </a:r>
            <a:r>
              <a:rPr lang="fr-CA" sz="2200" b="1" dirty="0"/>
              <a:t> Canada clusters (</a:t>
            </a:r>
            <a:r>
              <a:rPr lang="fr-CA" sz="2200" b="1" dirty="0" err="1"/>
              <a:t>FileZilla</a:t>
            </a:r>
            <a:r>
              <a:rPr lang="fr-CA" sz="2200" b="1" dirty="0"/>
              <a:t>)</a:t>
            </a:r>
          </a:p>
          <a:p>
            <a:r>
              <a:rPr lang="fr-CA" sz="2200" b="1" dirty="0"/>
              <a:t>2 – Need to </a:t>
            </a:r>
            <a:r>
              <a:rPr lang="fr-CA" sz="2200" b="1" dirty="0" err="1"/>
              <a:t>submit</a:t>
            </a:r>
            <a:r>
              <a:rPr lang="fr-CA" sz="2200" b="1" dirty="0"/>
              <a:t> jobs on </a:t>
            </a:r>
            <a:r>
              <a:rPr lang="fr-CA" sz="2200" b="1" dirty="0" err="1"/>
              <a:t>Compute</a:t>
            </a:r>
            <a:r>
              <a:rPr lang="fr-CA" sz="2200" b="1" dirty="0"/>
              <a:t> Canada clusters (</a:t>
            </a:r>
            <a:r>
              <a:rPr lang="fr-CA" sz="2200" b="1" dirty="0" err="1"/>
              <a:t>Cygwin</a:t>
            </a:r>
            <a:r>
              <a:rPr lang="fr-CA" sz="2200" b="1" dirty="0"/>
              <a:t>)</a:t>
            </a:r>
          </a:p>
          <a:p>
            <a:r>
              <a:rPr lang="fr-CA" sz="2200" b="1" dirty="0"/>
              <a:t>3 – Monitor jobs and </a:t>
            </a:r>
            <a:r>
              <a:rPr lang="fr-CA" sz="2200" b="1" dirty="0" err="1"/>
              <a:t>dowload</a:t>
            </a:r>
            <a:r>
              <a:rPr lang="fr-CA" sz="2200" b="1" dirty="0"/>
              <a:t> outputs back on </a:t>
            </a:r>
            <a:r>
              <a:rPr lang="fr-CA" sz="2200" b="1" dirty="0" err="1"/>
              <a:t>your</a:t>
            </a:r>
            <a:r>
              <a:rPr lang="fr-CA" sz="2200" b="1" dirty="0"/>
              <a:t> laptop (</a:t>
            </a:r>
            <a:r>
              <a:rPr lang="fr-CA" sz="2200" b="1" dirty="0" err="1"/>
              <a:t>FileZilla</a:t>
            </a:r>
            <a:r>
              <a:rPr lang="fr-CA" sz="2200" b="1" dirty="0"/>
              <a:t>)</a:t>
            </a:r>
            <a:endParaRPr lang="en-US" sz="2200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132755A-7334-49B8-B896-8E66F653A32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62333" y="4413168"/>
            <a:ext cx="8809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 </a:t>
            </a:r>
            <a:r>
              <a:rPr lang="fr-CA" dirty="0" err="1"/>
              <a:t>started</a:t>
            </a:r>
            <a:r>
              <a:rPr lang="fr-CA" dirty="0"/>
              <a:t> to use </a:t>
            </a:r>
            <a:r>
              <a:rPr lang="fr-CA" dirty="0" err="1"/>
              <a:t>Compute</a:t>
            </a:r>
            <a:r>
              <a:rPr lang="fr-CA" dirty="0"/>
              <a:t> Canada </a:t>
            </a:r>
            <a:r>
              <a:rPr lang="fr-CA" dirty="0" err="1"/>
              <a:t>years</a:t>
            </a:r>
            <a:r>
              <a:rPr lang="fr-CA" dirty="0"/>
              <a:t> </a:t>
            </a:r>
            <a:r>
              <a:rPr lang="fr-CA" dirty="0" err="1"/>
              <a:t>ago</a:t>
            </a:r>
            <a:r>
              <a:rPr lang="fr-CA" dirty="0"/>
              <a:t>, </a:t>
            </a:r>
            <a:r>
              <a:rPr lang="fr-CA" dirty="0" err="1"/>
              <a:t>so</a:t>
            </a:r>
            <a:r>
              <a:rPr lang="fr-CA" dirty="0"/>
              <a:t> </a:t>
            </a:r>
            <a:r>
              <a:rPr lang="fr-CA" dirty="0" err="1"/>
              <a:t>I’ll</a:t>
            </a:r>
            <a:r>
              <a:rPr lang="fr-CA" dirty="0"/>
              <a:t> show </a:t>
            </a:r>
            <a:r>
              <a:rPr lang="fr-CA" dirty="0" err="1"/>
              <a:t>you</a:t>
            </a:r>
            <a:r>
              <a:rPr lang="fr-CA" dirty="0"/>
              <a:t> </a:t>
            </a:r>
            <a:r>
              <a:rPr lang="fr-CA" dirty="0" err="1"/>
              <a:t>FileZilla</a:t>
            </a:r>
            <a:r>
              <a:rPr lang="fr-CA" dirty="0"/>
              <a:t> and </a:t>
            </a:r>
            <a:r>
              <a:rPr lang="fr-CA" dirty="0" err="1"/>
              <a:t>Cygwin</a:t>
            </a:r>
            <a:r>
              <a:rPr lang="fr-CA" dirty="0"/>
              <a:t>, but I </a:t>
            </a:r>
            <a:r>
              <a:rPr lang="fr-CA" dirty="0" err="1"/>
              <a:t>suggest</a:t>
            </a:r>
            <a:r>
              <a:rPr lang="fr-CA" dirty="0"/>
              <a:t> </a:t>
            </a:r>
            <a:r>
              <a:rPr lang="fr-CA" dirty="0" err="1"/>
              <a:t>you</a:t>
            </a:r>
            <a:r>
              <a:rPr lang="fr-CA" dirty="0"/>
              <a:t> to </a:t>
            </a:r>
            <a:r>
              <a:rPr lang="fr-CA" dirty="0" err="1"/>
              <a:t>be</a:t>
            </a:r>
            <a:r>
              <a:rPr lang="fr-CA" dirty="0"/>
              <a:t> more proactive </a:t>
            </a:r>
            <a:r>
              <a:rPr lang="fr-CA" dirty="0" err="1"/>
              <a:t>than</a:t>
            </a:r>
            <a:r>
              <a:rPr lang="fr-CA" dirty="0"/>
              <a:t> I </a:t>
            </a:r>
            <a:r>
              <a:rPr lang="fr-CA" dirty="0" err="1"/>
              <a:t>am</a:t>
            </a:r>
            <a:r>
              <a:rPr lang="fr-CA" dirty="0"/>
              <a:t> and move on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err="1"/>
              <a:t>Globus</a:t>
            </a:r>
            <a:endParaRPr lang="fr-CA" dirty="0"/>
          </a:p>
          <a:p>
            <a:endParaRPr lang="fr-CA" dirty="0"/>
          </a:p>
          <a:p>
            <a:r>
              <a:rPr lang="en-US" dirty="0"/>
              <a:t>https://docs.computecanada.ca/wiki/Globus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073D57-26AB-44F9-A5AE-84D9469B1A4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72619" y="2828041"/>
            <a:ext cx="7711125" cy="4336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29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A0011-61DD-48F4-8F7A-4F34E15FA1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Transfer files to </a:t>
            </a:r>
            <a:r>
              <a:rPr lang="fr-CA" dirty="0" err="1"/>
              <a:t>Compute</a:t>
            </a:r>
            <a:r>
              <a:rPr lang="fr-CA" dirty="0"/>
              <a:t> Canada cluster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3403DE-6DE5-4113-991C-08D577BEBC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38200" y="1690688"/>
            <a:ext cx="1628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Open </a:t>
            </a:r>
            <a:r>
              <a:rPr lang="fr-CA" sz="2000" b="1" dirty="0" err="1"/>
              <a:t>FileZilla</a:t>
            </a:r>
            <a:endParaRPr lang="en-US" sz="2000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0216CDD-E93C-47DE-A972-F6EBBAC590A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658359" y="1329179"/>
            <a:ext cx="9058112" cy="509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83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A0011-61DD-48F4-8F7A-4F34E15FA1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Transfer files to </a:t>
            </a:r>
            <a:r>
              <a:rPr lang="fr-CA" dirty="0" err="1"/>
              <a:t>Compute</a:t>
            </a:r>
            <a:r>
              <a:rPr lang="fr-CA" dirty="0"/>
              <a:t> Canada cluster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3403DE-6DE5-4113-991C-08D577BEBC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38200" y="1690688"/>
            <a:ext cx="1716047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Open </a:t>
            </a:r>
            <a:r>
              <a:rPr lang="fr-CA" sz="2000" b="1" dirty="0" err="1"/>
              <a:t>FileZilla</a:t>
            </a:r>
            <a:endParaRPr lang="fr-CA" sz="2000" b="1" dirty="0"/>
          </a:p>
          <a:p>
            <a:endParaRPr lang="fr-CA" sz="2000" b="1" dirty="0"/>
          </a:p>
          <a:p>
            <a:r>
              <a:rPr lang="fr-CA" sz="2000" b="1" dirty="0"/>
              <a:t>File</a:t>
            </a:r>
          </a:p>
          <a:p>
            <a:endParaRPr lang="fr-CA" sz="2000" b="1" dirty="0"/>
          </a:p>
          <a:p>
            <a:r>
              <a:rPr lang="fr-CA" sz="2000" b="1" dirty="0"/>
              <a:t>Site Manager?</a:t>
            </a:r>
          </a:p>
          <a:p>
            <a:endParaRPr lang="fr-CA" sz="2000" b="1" dirty="0"/>
          </a:p>
          <a:p>
            <a:r>
              <a:rPr lang="fr-CA" sz="2000" b="1" dirty="0"/>
              <a:t>New site</a:t>
            </a:r>
          </a:p>
          <a:p>
            <a:endParaRPr lang="fr-CA" sz="2000" b="1" dirty="0"/>
          </a:p>
          <a:p>
            <a:r>
              <a:rPr lang="fr-CA" sz="2000" b="1" dirty="0"/>
              <a:t>Fill info</a:t>
            </a:r>
          </a:p>
          <a:p>
            <a:endParaRPr lang="fr-CA" sz="2000" b="1" dirty="0"/>
          </a:p>
          <a:p>
            <a:r>
              <a:rPr lang="fr-CA" sz="2000" b="1" dirty="0" err="1"/>
              <a:t>Connect</a:t>
            </a:r>
            <a:endParaRPr lang="en-US" sz="20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78D741C-1D16-4CE1-8B1A-8711AB2FEE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0"/>
          <a:srcRect l="22341" t="19574" r="22208" b="25674"/>
          <a:stretch/>
        </p:blipFill>
        <p:spPr>
          <a:xfrm>
            <a:off x="2689220" y="1488332"/>
            <a:ext cx="9357600" cy="51971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EDFD79-9C35-4A04-B3CD-0A78B9608FA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920264" y="2149813"/>
            <a:ext cx="2081719" cy="6640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C6862B-F711-4C07-94C7-94D329845D6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959542" y="3480567"/>
            <a:ext cx="2081719" cy="6640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85F998E-5F37-490D-8DAA-01F1735A1B2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670180" y="4160295"/>
            <a:ext cx="271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>
                <a:solidFill>
                  <a:srgbClr val="FF0000"/>
                </a:solidFill>
              </a:rPr>
              <a:t>Compute</a:t>
            </a:r>
            <a:r>
              <a:rPr lang="fr-CA" dirty="0">
                <a:solidFill>
                  <a:srgbClr val="FF0000"/>
                </a:solidFill>
              </a:rPr>
              <a:t> Canada identifier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FE48775-05DA-464F-B92A-D7D973C216C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275824" y="2757272"/>
            <a:ext cx="330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>
                <a:solidFill>
                  <a:srgbClr val="FF0000"/>
                </a:solidFill>
              </a:rPr>
              <a:t>Compute</a:t>
            </a:r>
            <a:r>
              <a:rPr lang="fr-CA" dirty="0">
                <a:solidFill>
                  <a:srgbClr val="FF0000"/>
                </a:solidFill>
              </a:rPr>
              <a:t> Canada cluster to </a:t>
            </a:r>
            <a:r>
              <a:rPr lang="fr-CA" dirty="0" err="1">
                <a:solidFill>
                  <a:srgbClr val="FF0000"/>
                </a:solidFill>
              </a:rPr>
              <a:t>reach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98B37-A76D-40C7-9770-6E5EDA00B64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140224" y="6319611"/>
            <a:ext cx="974738" cy="4582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55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A0011-61DD-48F4-8F7A-4F34E15FA1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Transfer files to </a:t>
            </a:r>
            <a:r>
              <a:rPr lang="fr-CA" dirty="0" err="1"/>
              <a:t>Compute</a:t>
            </a:r>
            <a:r>
              <a:rPr lang="fr-CA" dirty="0"/>
              <a:t> Canada cluster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3403DE-6DE5-4113-991C-08D577BEBC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38200" y="1690688"/>
            <a:ext cx="171604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Open </a:t>
            </a:r>
            <a:r>
              <a:rPr lang="fr-CA" sz="2000" b="1" dirty="0" err="1"/>
              <a:t>FileZilla</a:t>
            </a:r>
            <a:endParaRPr lang="fr-CA" sz="2000" b="1" dirty="0"/>
          </a:p>
          <a:p>
            <a:endParaRPr lang="fr-CA" sz="2000" b="1" dirty="0"/>
          </a:p>
          <a:p>
            <a:r>
              <a:rPr lang="fr-CA" sz="2000" b="1" dirty="0"/>
              <a:t>File</a:t>
            </a:r>
          </a:p>
          <a:p>
            <a:endParaRPr lang="fr-CA" sz="2000" b="1" dirty="0"/>
          </a:p>
          <a:p>
            <a:r>
              <a:rPr lang="fr-CA" sz="2000" b="1" dirty="0"/>
              <a:t>Site Manager?</a:t>
            </a:r>
          </a:p>
          <a:p>
            <a:endParaRPr lang="fr-CA" sz="2000" b="1" dirty="0"/>
          </a:p>
          <a:p>
            <a:r>
              <a:rPr lang="fr-CA" sz="2000" b="1" dirty="0"/>
              <a:t>New site</a:t>
            </a:r>
          </a:p>
          <a:p>
            <a:endParaRPr lang="fr-CA" sz="2000" b="1" dirty="0"/>
          </a:p>
          <a:p>
            <a:r>
              <a:rPr lang="fr-CA" sz="2000" b="1" dirty="0"/>
              <a:t>Fill info</a:t>
            </a:r>
          </a:p>
          <a:p>
            <a:endParaRPr lang="fr-CA" sz="2000" b="1" dirty="0"/>
          </a:p>
          <a:p>
            <a:r>
              <a:rPr lang="fr-CA" sz="2000" b="1" dirty="0" err="1"/>
              <a:t>Connect</a:t>
            </a:r>
            <a:endParaRPr lang="fr-CA" sz="2000" b="1" dirty="0"/>
          </a:p>
          <a:p>
            <a:endParaRPr lang="fr-CA" sz="2000" b="1" dirty="0"/>
          </a:p>
          <a:p>
            <a:r>
              <a:rPr lang="fr-CA" sz="2000" b="1" dirty="0"/>
              <a:t>Right click</a:t>
            </a:r>
            <a:br>
              <a:rPr lang="fr-CA" sz="2000" b="1" dirty="0"/>
            </a:br>
            <a:r>
              <a:rPr lang="fr-CA" sz="2000" b="1" dirty="0" err="1"/>
              <a:t>Create</a:t>
            </a:r>
            <a:r>
              <a:rPr lang="fr-CA" sz="2000" b="1" dirty="0"/>
              <a:t> folder</a:t>
            </a:r>
            <a:endParaRPr lang="en-US" sz="2000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D5E53A-5633-42FC-BFC8-DD1F38BF460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54247" y="1385740"/>
            <a:ext cx="9276392" cy="521797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4882D3F-C15A-4026-BA27-DBF692F60AD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484277" y="5015060"/>
            <a:ext cx="15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err="1">
                <a:solidFill>
                  <a:srgbClr val="FF0000"/>
                </a:solidFill>
              </a:rPr>
              <a:t>Your</a:t>
            </a:r>
            <a:r>
              <a:rPr lang="fr-CA" b="1" dirty="0">
                <a:solidFill>
                  <a:srgbClr val="FF0000"/>
                </a:solidFill>
              </a:rPr>
              <a:t> computer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2D6A45C-EDCD-4A35-859F-80E21B440D7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264479" y="5063765"/>
            <a:ext cx="251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err="1">
                <a:solidFill>
                  <a:srgbClr val="FF0000"/>
                </a:solidFill>
              </a:rPr>
              <a:t>Compute</a:t>
            </a:r>
            <a:r>
              <a:rPr lang="fr-CA" b="1" dirty="0">
                <a:solidFill>
                  <a:srgbClr val="FF0000"/>
                </a:solidFill>
              </a:rPr>
              <a:t> Canada cluster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601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9355504-DABC-456A-B49D-314C0CB8B9E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54246" y="1436764"/>
            <a:ext cx="9637753" cy="542123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21A0011-61DD-48F4-8F7A-4F34E15FA1AE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/>
              <a:t>Transfer files to </a:t>
            </a:r>
            <a:r>
              <a:rPr lang="fr-CA" dirty="0" err="1"/>
              <a:t>Compute</a:t>
            </a:r>
            <a:r>
              <a:rPr lang="fr-CA" dirty="0"/>
              <a:t> Canada cluster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3403DE-6DE5-4113-991C-08D577BEBCC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38200" y="1690688"/>
            <a:ext cx="1716047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Open </a:t>
            </a:r>
            <a:r>
              <a:rPr lang="fr-CA" sz="2000" b="1" dirty="0" err="1"/>
              <a:t>FileZilla</a:t>
            </a:r>
            <a:endParaRPr lang="fr-CA" sz="2000" b="1" dirty="0"/>
          </a:p>
          <a:p>
            <a:endParaRPr lang="fr-CA" sz="2000" b="1" dirty="0"/>
          </a:p>
          <a:p>
            <a:r>
              <a:rPr lang="fr-CA" sz="2000" b="1" dirty="0"/>
              <a:t>File</a:t>
            </a:r>
          </a:p>
          <a:p>
            <a:endParaRPr lang="fr-CA" sz="2000" b="1" dirty="0"/>
          </a:p>
          <a:p>
            <a:r>
              <a:rPr lang="fr-CA" sz="2000" b="1" dirty="0"/>
              <a:t>Site Manager?</a:t>
            </a:r>
          </a:p>
          <a:p>
            <a:endParaRPr lang="fr-CA" sz="2000" b="1" dirty="0"/>
          </a:p>
          <a:p>
            <a:r>
              <a:rPr lang="fr-CA" sz="2000" b="1" dirty="0"/>
              <a:t>New site</a:t>
            </a:r>
          </a:p>
          <a:p>
            <a:endParaRPr lang="fr-CA" sz="2000" b="1" dirty="0"/>
          </a:p>
          <a:p>
            <a:r>
              <a:rPr lang="fr-CA" sz="2000" b="1" dirty="0"/>
              <a:t>Fill info</a:t>
            </a:r>
          </a:p>
          <a:p>
            <a:endParaRPr lang="fr-CA" sz="2000" b="1" dirty="0"/>
          </a:p>
          <a:p>
            <a:r>
              <a:rPr lang="fr-CA" sz="2000" b="1" dirty="0" err="1"/>
              <a:t>Connect</a:t>
            </a:r>
            <a:endParaRPr lang="fr-CA" sz="2000" b="1" dirty="0"/>
          </a:p>
          <a:p>
            <a:endParaRPr lang="fr-CA" sz="2000" b="1" dirty="0"/>
          </a:p>
          <a:p>
            <a:r>
              <a:rPr lang="fr-CA" sz="2000" b="1" dirty="0"/>
              <a:t>Right click</a:t>
            </a:r>
            <a:br>
              <a:rPr lang="fr-CA" sz="2000" b="1" dirty="0"/>
            </a:br>
            <a:r>
              <a:rPr lang="fr-CA" sz="2000" b="1" dirty="0" err="1"/>
              <a:t>Create</a:t>
            </a:r>
            <a:r>
              <a:rPr lang="fr-CA" sz="2000" b="1" dirty="0"/>
              <a:t> folder</a:t>
            </a:r>
          </a:p>
          <a:p>
            <a:endParaRPr lang="fr-CA" sz="2000" b="1" dirty="0"/>
          </a:p>
          <a:p>
            <a:r>
              <a:rPr lang="fr-CA" sz="2000" b="1" dirty="0"/>
              <a:t>Transfer files</a:t>
            </a:r>
            <a:endParaRPr lang="en-US" sz="2000" b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34C77A3-64B9-4171-B6CF-26D0C2523B9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056301" y="4480106"/>
            <a:ext cx="4782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.txt = my dataset</a:t>
            </a:r>
          </a:p>
          <a:p>
            <a:r>
              <a:rPr lang="fr-CA" b="1" dirty="0">
                <a:solidFill>
                  <a:srgbClr val="FF0000"/>
                </a:solidFill>
              </a:rPr>
              <a:t>.R = R-script</a:t>
            </a:r>
          </a:p>
          <a:p>
            <a:r>
              <a:rPr lang="fr-CA" b="1" dirty="0">
                <a:solidFill>
                  <a:srgbClr val="FF0000"/>
                </a:solidFill>
              </a:rPr>
              <a:t>.sh = </a:t>
            </a:r>
            <a:r>
              <a:rPr lang="fr-CA" b="1" dirty="0" err="1">
                <a:solidFill>
                  <a:srgbClr val="FF0000"/>
                </a:solidFill>
              </a:rPr>
              <a:t>bash</a:t>
            </a:r>
            <a:r>
              <a:rPr lang="fr-CA" b="1" dirty="0">
                <a:solidFill>
                  <a:srgbClr val="FF0000"/>
                </a:solidFill>
              </a:rPr>
              <a:t> script to </a:t>
            </a:r>
            <a:r>
              <a:rPr lang="fr-CA" b="1" dirty="0" err="1">
                <a:solidFill>
                  <a:srgbClr val="FF0000"/>
                </a:solidFill>
              </a:rPr>
              <a:t>specify</a:t>
            </a:r>
            <a:r>
              <a:rPr lang="fr-CA" b="1" dirty="0">
                <a:solidFill>
                  <a:srgbClr val="FF0000"/>
                </a:solidFill>
              </a:rPr>
              <a:t> the job on the cluster</a:t>
            </a:r>
          </a:p>
        </p:txBody>
      </p:sp>
    </p:spTree>
    <p:extLst>
      <p:ext uri="{BB962C8B-B14F-4D97-AF65-F5344CB8AC3E}">
        <p14:creationId xmlns:p14="http://schemas.microsoft.com/office/powerpoint/2010/main" val="4221680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A0011-61DD-48F4-8F7A-4F34E15FA1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Transfer files to </a:t>
            </a:r>
            <a:r>
              <a:rPr lang="fr-CA" dirty="0" err="1"/>
              <a:t>Compute</a:t>
            </a:r>
            <a:r>
              <a:rPr lang="fr-CA" dirty="0"/>
              <a:t> Canada cluster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3403DE-6DE5-4113-991C-08D577BEBC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38200" y="1690688"/>
            <a:ext cx="1002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 err="1"/>
              <a:t>Dataset</a:t>
            </a:r>
            <a:endParaRPr lang="en-US" sz="2000" b="1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2D6A45C-EDCD-4A35-859F-80E21B440D7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056301" y="4480106"/>
            <a:ext cx="38827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</a:rPr>
              <a:t>.sh file = </a:t>
            </a:r>
            <a:r>
              <a:rPr lang="fr-CA" b="1" dirty="0" err="1">
                <a:solidFill>
                  <a:srgbClr val="FF0000"/>
                </a:solidFill>
              </a:rPr>
              <a:t>specify</a:t>
            </a:r>
            <a:r>
              <a:rPr lang="fr-CA" b="1" dirty="0">
                <a:solidFill>
                  <a:srgbClr val="FF0000"/>
                </a:solidFill>
              </a:rPr>
              <a:t> the job on the cluster</a:t>
            </a:r>
          </a:p>
          <a:p>
            <a:r>
              <a:rPr lang="fr-CA" b="1" dirty="0">
                <a:solidFill>
                  <a:srgbClr val="FF0000"/>
                </a:solidFill>
              </a:rPr>
              <a:t>.R = R-script</a:t>
            </a:r>
          </a:p>
          <a:p>
            <a:r>
              <a:rPr lang="en-US" b="1" dirty="0">
                <a:solidFill>
                  <a:srgbClr val="FF0000"/>
                </a:solidFill>
              </a:rPr>
              <a:t>.txt = my dataset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26158A9-C899-4A80-90E4-1CB0DAB3FD7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6"/>
          <a:srcRect l="7580" t="11631" r="15825" b="18156"/>
          <a:stretch/>
        </p:blipFill>
        <p:spPr>
          <a:xfrm>
            <a:off x="2554245" y="1834727"/>
            <a:ext cx="9338553" cy="481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77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A0011-61DD-48F4-8F7A-4F34E15FA1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Transfer files to </a:t>
            </a:r>
            <a:r>
              <a:rPr lang="fr-CA" dirty="0" err="1"/>
              <a:t>Compute</a:t>
            </a:r>
            <a:r>
              <a:rPr lang="fr-CA" dirty="0"/>
              <a:t> Canada cluster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3403DE-6DE5-4113-991C-08D577BEBC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38200" y="1690688"/>
            <a:ext cx="996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R-script</a:t>
            </a:r>
            <a:endParaRPr lang="en-US" sz="2000" b="1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2D6A45C-EDCD-4A35-859F-80E21B440D7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056301" y="4480106"/>
            <a:ext cx="38827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</a:rPr>
              <a:t>.sh file = </a:t>
            </a:r>
            <a:r>
              <a:rPr lang="fr-CA" b="1" dirty="0" err="1">
                <a:solidFill>
                  <a:srgbClr val="FF0000"/>
                </a:solidFill>
              </a:rPr>
              <a:t>specify</a:t>
            </a:r>
            <a:r>
              <a:rPr lang="fr-CA" b="1" dirty="0">
                <a:solidFill>
                  <a:srgbClr val="FF0000"/>
                </a:solidFill>
              </a:rPr>
              <a:t> the job on the cluster</a:t>
            </a:r>
          </a:p>
          <a:p>
            <a:r>
              <a:rPr lang="fr-CA" b="1" dirty="0">
                <a:solidFill>
                  <a:srgbClr val="FF0000"/>
                </a:solidFill>
              </a:rPr>
              <a:t>.R = R-script</a:t>
            </a:r>
          </a:p>
          <a:p>
            <a:r>
              <a:rPr lang="en-US" b="1" dirty="0">
                <a:solidFill>
                  <a:srgbClr val="FF0000"/>
                </a:solidFill>
              </a:rPr>
              <a:t>.txt = my dataset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1A0FE6E-9131-4BCC-B55A-961C51BEB1C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6"/>
          <a:srcRect l="13165" t="24843" r="5931" b="20950"/>
          <a:stretch/>
        </p:blipFill>
        <p:spPr>
          <a:xfrm>
            <a:off x="2554246" y="2288610"/>
            <a:ext cx="9863847" cy="371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4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56192A-2724-4F6B-AD44-787EDFEB7BB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r>
              <a:rPr lang="fr-CA" dirty="0" err="1"/>
              <a:t>Compute</a:t>
            </a:r>
            <a:r>
              <a:rPr lang="fr-CA" dirty="0"/>
              <a:t> Canada?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7379258-B712-4A19-83A4-0FA4D6AEDEC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427375" y="2187018"/>
            <a:ext cx="9926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Compute Canada leads the acceleration of research and innovation by deploying state-of-the-art advanced research computing (ARC) systems, storage and software solutions.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7143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A0011-61DD-48F4-8F7A-4F34E15FA1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How to code the Bash script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3403DE-6DE5-4113-991C-08D577BEBC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38200" y="1690688"/>
            <a:ext cx="1342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Bash script</a:t>
            </a:r>
            <a:endParaRPr lang="en-US" sz="2000" b="1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0EA8C76-D71F-49FD-AB42-4012D48E8AF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5"/>
          <a:srcRect l="31117" t="24843" r="32819" b="30497"/>
          <a:stretch/>
        </p:blipFill>
        <p:spPr>
          <a:xfrm>
            <a:off x="2538919" y="1454564"/>
            <a:ext cx="7487941" cy="521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59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A0011-61DD-48F4-8F7A-4F34E15FA1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How to code the Bash script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3403DE-6DE5-4113-991C-08D577BEBC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38200" y="1690688"/>
            <a:ext cx="1342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Bash script</a:t>
            </a:r>
            <a:endParaRPr lang="en-US" sz="2000" b="1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0EA8C76-D71F-49FD-AB42-4012D48E8AF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6"/>
          <a:srcRect l="31117" t="24843" r="32819" b="30497"/>
          <a:stretch/>
        </p:blipFill>
        <p:spPr>
          <a:xfrm>
            <a:off x="2538919" y="1454564"/>
            <a:ext cx="7487941" cy="521606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2D6A45C-EDCD-4A35-859F-80E21B440D7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421028" y="2071342"/>
            <a:ext cx="191071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>
                <a:solidFill>
                  <a:srgbClr val="FF0000"/>
                </a:solidFill>
              </a:rPr>
              <a:t>Don’t </a:t>
            </a:r>
            <a:r>
              <a:rPr lang="fr-CA" sz="1600" b="1" dirty="0" err="1">
                <a:solidFill>
                  <a:srgbClr val="FF0000"/>
                </a:solidFill>
              </a:rPr>
              <a:t>touch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this</a:t>
            </a:r>
            <a:r>
              <a:rPr lang="fr-CA" sz="1600" b="1" dirty="0">
                <a:solidFill>
                  <a:srgbClr val="FF0000"/>
                </a:solidFill>
              </a:rPr>
              <a:t> line</a:t>
            </a:r>
          </a:p>
          <a:p>
            <a:endParaRPr lang="fr-CA" sz="1600" b="1" dirty="0">
              <a:solidFill>
                <a:srgbClr val="FF0000"/>
              </a:solidFill>
            </a:endParaRPr>
          </a:p>
          <a:p>
            <a:endParaRPr lang="fr-CA" sz="1600" b="1" dirty="0">
              <a:solidFill>
                <a:srgbClr val="FF0000"/>
              </a:solidFill>
            </a:endParaRPr>
          </a:p>
          <a:p>
            <a:endParaRPr lang="fr-CA" sz="1600" b="1" dirty="0">
              <a:solidFill>
                <a:srgbClr val="FF0000"/>
              </a:solidFill>
            </a:endParaRPr>
          </a:p>
          <a:p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>
                <a:solidFill>
                  <a:srgbClr val="FF0000"/>
                </a:solidFill>
              </a:rPr>
              <a:t>Don’t </a:t>
            </a:r>
            <a:r>
              <a:rPr lang="fr-CA" sz="1600" b="1" dirty="0" err="1">
                <a:solidFill>
                  <a:srgbClr val="FF0000"/>
                </a:solidFill>
              </a:rPr>
              <a:t>touch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this</a:t>
            </a:r>
            <a:r>
              <a:rPr lang="fr-CA" sz="1600" b="1" dirty="0">
                <a:solidFill>
                  <a:srgbClr val="FF0000"/>
                </a:solidFill>
              </a:rPr>
              <a:t> line</a:t>
            </a:r>
          </a:p>
          <a:p>
            <a:endParaRPr lang="fr-CA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822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A0011-61DD-48F4-8F7A-4F34E15FA1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How to code the Bash script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3403DE-6DE5-4113-991C-08D577BEBC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38200" y="1690688"/>
            <a:ext cx="1342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Bash script</a:t>
            </a:r>
            <a:endParaRPr lang="en-US" sz="2000" b="1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0EA8C76-D71F-49FD-AB42-4012D48E8AF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7"/>
          <a:srcRect l="31117" t="24843" r="32819" b="30497"/>
          <a:stretch/>
        </p:blipFill>
        <p:spPr>
          <a:xfrm>
            <a:off x="2538919" y="1454564"/>
            <a:ext cx="7487941" cy="521606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2D6A45C-EDCD-4A35-859F-80E21B440D7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421028" y="2071342"/>
            <a:ext cx="34686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>
                <a:solidFill>
                  <a:srgbClr val="FF0000"/>
                </a:solidFill>
              </a:rPr>
              <a:t>Don’t </a:t>
            </a:r>
            <a:r>
              <a:rPr lang="fr-CA" sz="1600" b="1" dirty="0" err="1">
                <a:solidFill>
                  <a:srgbClr val="FF0000"/>
                </a:solidFill>
              </a:rPr>
              <a:t>touch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this</a:t>
            </a:r>
            <a:r>
              <a:rPr lang="fr-CA" sz="1600" b="1" dirty="0">
                <a:solidFill>
                  <a:srgbClr val="FF0000"/>
                </a:solidFill>
              </a:rPr>
              <a:t> line</a:t>
            </a:r>
          </a:p>
          <a:p>
            <a:r>
              <a:rPr lang="fr-CA" sz="1600" b="1" dirty="0" err="1">
                <a:solidFill>
                  <a:srgbClr val="FF0000"/>
                </a:solidFill>
              </a:rPr>
              <a:t>Adjust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using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your</a:t>
            </a:r>
            <a:r>
              <a:rPr lang="fr-CA" sz="1600" b="1" dirty="0">
                <a:solidFill>
                  <a:srgbClr val="FF0000"/>
                </a:solidFill>
              </a:rPr>
              <a:t> sponsor group </a:t>
            </a:r>
            <a:r>
              <a:rPr lang="fr-CA" sz="1600" b="1" dirty="0" err="1">
                <a:solidFill>
                  <a:srgbClr val="FF0000"/>
                </a:solidFill>
              </a:rPr>
              <a:t>name</a:t>
            </a:r>
            <a:endParaRPr lang="fr-CA" sz="1600" b="1" dirty="0">
              <a:solidFill>
                <a:srgbClr val="FF0000"/>
              </a:solidFill>
            </a:endParaRPr>
          </a:p>
          <a:p>
            <a:endParaRPr lang="fr-CA" sz="1600" b="1" dirty="0">
              <a:solidFill>
                <a:srgbClr val="FF0000"/>
              </a:solidFill>
            </a:endParaRPr>
          </a:p>
          <a:p>
            <a:endParaRPr lang="fr-CA" sz="1600" b="1" dirty="0">
              <a:solidFill>
                <a:srgbClr val="FF0000"/>
              </a:solidFill>
            </a:endParaRPr>
          </a:p>
          <a:p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>
                <a:solidFill>
                  <a:srgbClr val="FF0000"/>
                </a:solidFill>
              </a:rPr>
              <a:t>Don’t </a:t>
            </a:r>
            <a:r>
              <a:rPr lang="fr-CA" sz="1600" b="1" dirty="0" err="1">
                <a:solidFill>
                  <a:srgbClr val="FF0000"/>
                </a:solidFill>
              </a:rPr>
              <a:t>touch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this</a:t>
            </a:r>
            <a:r>
              <a:rPr lang="fr-CA" sz="1600" b="1" dirty="0">
                <a:solidFill>
                  <a:srgbClr val="FF0000"/>
                </a:solidFill>
              </a:rPr>
              <a:t> line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74C6213-098A-4CB3-BCA6-39B369FFCDBE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2092478" y="2528589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268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A0011-61DD-48F4-8F7A-4F34E15FA1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How to code the Bash script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3403DE-6DE5-4113-991C-08D577BEBC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38200" y="1690688"/>
            <a:ext cx="1342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Bash script</a:t>
            </a:r>
            <a:endParaRPr lang="en-US" sz="2000" b="1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0EA8C76-D71F-49FD-AB42-4012D48E8AF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8"/>
          <a:srcRect l="31117" t="24843" r="32819" b="30497"/>
          <a:stretch/>
        </p:blipFill>
        <p:spPr>
          <a:xfrm>
            <a:off x="2538919" y="1454564"/>
            <a:ext cx="7487941" cy="521606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2D6A45C-EDCD-4A35-859F-80E21B440D7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421028" y="2071342"/>
            <a:ext cx="46502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>
                <a:solidFill>
                  <a:srgbClr val="FF0000"/>
                </a:solidFill>
              </a:rPr>
              <a:t>Don’t </a:t>
            </a:r>
            <a:r>
              <a:rPr lang="fr-CA" sz="1600" b="1" dirty="0" err="1">
                <a:solidFill>
                  <a:srgbClr val="FF0000"/>
                </a:solidFill>
              </a:rPr>
              <a:t>touch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this</a:t>
            </a:r>
            <a:r>
              <a:rPr lang="fr-CA" sz="1600" b="1" dirty="0">
                <a:solidFill>
                  <a:srgbClr val="FF0000"/>
                </a:solidFill>
              </a:rPr>
              <a:t> line</a:t>
            </a:r>
          </a:p>
          <a:p>
            <a:r>
              <a:rPr lang="fr-CA" sz="1600" b="1" dirty="0" err="1">
                <a:solidFill>
                  <a:srgbClr val="FF0000"/>
                </a:solidFill>
              </a:rPr>
              <a:t>Adjust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using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your</a:t>
            </a:r>
            <a:r>
              <a:rPr lang="fr-CA" sz="1600" b="1" dirty="0">
                <a:solidFill>
                  <a:srgbClr val="FF0000"/>
                </a:solidFill>
              </a:rPr>
              <a:t> sponsor group </a:t>
            </a:r>
            <a:r>
              <a:rPr lang="fr-CA" sz="1600" b="1" dirty="0" err="1">
                <a:solidFill>
                  <a:srgbClr val="FF0000"/>
                </a:solidFill>
              </a:rPr>
              <a:t>name</a:t>
            </a:r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 err="1">
                <a:solidFill>
                  <a:srgbClr val="FF0000"/>
                </a:solidFill>
              </a:rPr>
              <a:t>Requiring</a:t>
            </a:r>
            <a:r>
              <a:rPr lang="fr-CA" sz="1600" b="1" dirty="0">
                <a:solidFill>
                  <a:srgbClr val="FF0000"/>
                </a:solidFill>
              </a:rPr>
              <a:t> 5000M of memory (</a:t>
            </a:r>
            <a:r>
              <a:rPr lang="fr-CA" sz="1600" b="1" dirty="0" err="1">
                <a:solidFill>
                  <a:srgbClr val="FF0000"/>
                </a:solidFill>
              </a:rPr>
              <a:t>ask</a:t>
            </a:r>
            <a:r>
              <a:rPr lang="fr-CA" sz="1600" b="1" dirty="0">
                <a:solidFill>
                  <a:srgbClr val="FF0000"/>
                </a:solidFill>
              </a:rPr>
              <a:t> for </a:t>
            </a:r>
            <a:r>
              <a:rPr lang="fr-CA" sz="1600" b="1" dirty="0" err="1">
                <a:solidFill>
                  <a:srgbClr val="FF0000"/>
                </a:solidFill>
              </a:rPr>
              <a:t>less</a:t>
            </a:r>
            <a:r>
              <a:rPr lang="fr-CA" sz="1600" b="1" dirty="0">
                <a:solidFill>
                  <a:srgbClr val="FF0000"/>
                </a:solidFill>
              </a:rPr>
              <a:t> if possible)</a:t>
            </a:r>
          </a:p>
          <a:p>
            <a:endParaRPr lang="fr-CA" sz="1600" b="1" dirty="0">
              <a:solidFill>
                <a:srgbClr val="FF0000"/>
              </a:solidFill>
            </a:endParaRPr>
          </a:p>
          <a:p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>
                <a:solidFill>
                  <a:srgbClr val="FF0000"/>
                </a:solidFill>
              </a:rPr>
              <a:t>Don’t </a:t>
            </a:r>
            <a:r>
              <a:rPr lang="fr-CA" sz="1600" b="1" dirty="0" err="1">
                <a:solidFill>
                  <a:srgbClr val="FF0000"/>
                </a:solidFill>
              </a:rPr>
              <a:t>touch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this</a:t>
            </a:r>
            <a:r>
              <a:rPr lang="fr-CA" sz="1600" b="1" dirty="0">
                <a:solidFill>
                  <a:srgbClr val="FF0000"/>
                </a:solidFill>
              </a:rPr>
              <a:t> line</a:t>
            </a:r>
          </a:p>
          <a:p>
            <a:endParaRPr lang="fr-CA" sz="1600" b="1" dirty="0">
              <a:solidFill>
                <a:srgbClr val="FF0000"/>
              </a:solidFill>
            </a:endParaRPr>
          </a:p>
          <a:p>
            <a:endParaRPr lang="fr-CA" sz="1600" b="1" dirty="0">
              <a:solidFill>
                <a:srgbClr val="FF0000"/>
              </a:solidFill>
            </a:endParaRPr>
          </a:p>
          <a:p>
            <a:endParaRPr lang="fr-CA" sz="1600" b="1" dirty="0">
              <a:solidFill>
                <a:srgbClr val="FF0000"/>
              </a:solidFill>
            </a:endParaRP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74C6213-098A-4CB3-BCA6-39B369FFCDBE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2092478" y="2528589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49D3535-2DFA-4638-95FD-B569526F6127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2096954" y="2765832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548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A0011-61DD-48F4-8F7A-4F34E15FA1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How to code the Bash script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3403DE-6DE5-4113-991C-08D577BEBC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38200" y="1690688"/>
            <a:ext cx="1342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Bash script</a:t>
            </a:r>
            <a:endParaRPr lang="en-US" sz="2000" b="1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0EA8C76-D71F-49FD-AB42-4012D48E8AF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9"/>
          <a:srcRect l="31117" t="24843" r="32819" b="30497"/>
          <a:stretch/>
        </p:blipFill>
        <p:spPr>
          <a:xfrm>
            <a:off x="2538919" y="1454564"/>
            <a:ext cx="7487941" cy="521606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2D6A45C-EDCD-4A35-859F-80E21B440D7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421028" y="2071342"/>
            <a:ext cx="46502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>
                <a:solidFill>
                  <a:srgbClr val="FF0000"/>
                </a:solidFill>
              </a:rPr>
              <a:t>Don’t </a:t>
            </a:r>
            <a:r>
              <a:rPr lang="fr-CA" sz="1600" b="1" dirty="0" err="1">
                <a:solidFill>
                  <a:srgbClr val="FF0000"/>
                </a:solidFill>
              </a:rPr>
              <a:t>touch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this</a:t>
            </a:r>
            <a:r>
              <a:rPr lang="fr-CA" sz="1600" b="1" dirty="0">
                <a:solidFill>
                  <a:srgbClr val="FF0000"/>
                </a:solidFill>
              </a:rPr>
              <a:t> line</a:t>
            </a:r>
          </a:p>
          <a:p>
            <a:r>
              <a:rPr lang="fr-CA" sz="1600" b="1" dirty="0" err="1">
                <a:solidFill>
                  <a:srgbClr val="FF0000"/>
                </a:solidFill>
              </a:rPr>
              <a:t>Adjust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using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your</a:t>
            </a:r>
            <a:r>
              <a:rPr lang="fr-CA" sz="1600" b="1" dirty="0">
                <a:solidFill>
                  <a:srgbClr val="FF0000"/>
                </a:solidFill>
              </a:rPr>
              <a:t> sponsor group </a:t>
            </a:r>
            <a:r>
              <a:rPr lang="fr-CA" sz="1600" b="1" dirty="0" err="1">
                <a:solidFill>
                  <a:srgbClr val="FF0000"/>
                </a:solidFill>
              </a:rPr>
              <a:t>name</a:t>
            </a:r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 err="1">
                <a:solidFill>
                  <a:srgbClr val="FF0000"/>
                </a:solidFill>
              </a:rPr>
              <a:t>Requiring</a:t>
            </a:r>
            <a:r>
              <a:rPr lang="fr-CA" sz="1600" b="1" dirty="0">
                <a:solidFill>
                  <a:srgbClr val="FF0000"/>
                </a:solidFill>
              </a:rPr>
              <a:t> 5000M of memory (</a:t>
            </a:r>
            <a:r>
              <a:rPr lang="fr-CA" sz="1600" b="1" dirty="0" err="1">
                <a:solidFill>
                  <a:srgbClr val="FF0000"/>
                </a:solidFill>
              </a:rPr>
              <a:t>ask</a:t>
            </a:r>
            <a:r>
              <a:rPr lang="fr-CA" sz="1600" b="1" dirty="0">
                <a:solidFill>
                  <a:srgbClr val="FF0000"/>
                </a:solidFill>
              </a:rPr>
              <a:t> for </a:t>
            </a:r>
            <a:r>
              <a:rPr lang="fr-CA" sz="1600" b="1" dirty="0" err="1">
                <a:solidFill>
                  <a:srgbClr val="FF0000"/>
                </a:solidFill>
              </a:rPr>
              <a:t>less</a:t>
            </a:r>
            <a:r>
              <a:rPr lang="fr-CA" sz="1600" b="1" dirty="0">
                <a:solidFill>
                  <a:srgbClr val="FF0000"/>
                </a:solidFill>
              </a:rPr>
              <a:t> if possible)</a:t>
            </a:r>
          </a:p>
          <a:p>
            <a:r>
              <a:rPr lang="fr-CA" sz="1600" b="1" dirty="0" err="1">
                <a:solidFill>
                  <a:srgbClr val="FF0000"/>
                </a:solidFill>
              </a:rPr>
              <a:t>Asking</a:t>
            </a:r>
            <a:r>
              <a:rPr lang="fr-CA" sz="1600" b="1" dirty="0">
                <a:solidFill>
                  <a:srgbClr val="FF0000"/>
                </a:solidFill>
              </a:rPr>
              <a:t> for 36 </a:t>
            </a:r>
            <a:r>
              <a:rPr lang="fr-CA" sz="1600" b="1" dirty="0" err="1">
                <a:solidFill>
                  <a:srgbClr val="FF0000"/>
                </a:solidFill>
              </a:rPr>
              <a:t>hours</a:t>
            </a:r>
            <a:r>
              <a:rPr lang="fr-CA" sz="1600" b="1" dirty="0">
                <a:solidFill>
                  <a:srgbClr val="FF0000"/>
                </a:solidFill>
              </a:rPr>
              <a:t>, </a:t>
            </a:r>
            <a:r>
              <a:rPr lang="fr-CA" sz="1600" b="1" dirty="0" err="1">
                <a:solidFill>
                  <a:srgbClr val="FF0000"/>
                </a:solidFill>
              </a:rPr>
              <a:t>after</a:t>
            </a:r>
            <a:r>
              <a:rPr lang="fr-CA" sz="1600" b="1" dirty="0">
                <a:solidFill>
                  <a:srgbClr val="FF0000"/>
                </a:solidFill>
              </a:rPr>
              <a:t> the job </a:t>
            </a:r>
            <a:r>
              <a:rPr lang="fr-CA" sz="1600" b="1" dirty="0" err="1">
                <a:solidFill>
                  <a:srgbClr val="FF0000"/>
                </a:solidFill>
              </a:rPr>
              <a:t>will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be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kill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</a:p>
          <a:p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>
                <a:solidFill>
                  <a:srgbClr val="FF0000"/>
                </a:solidFill>
              </a:rPr>
              <a:t>Don’t </a:t>
            </a:r>
            <a:r>
              <a:rPr lang="fr-CA" sz="1600" b="1" dirty="0" err="1">
                <a:solidFill>
                  <a:srgbClr val="FF0000"/>
                </a:solidFill>
              </a:rPr>
              <a:t>touch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this</a:t>
            </a:r>
            <a:r>
              <a:rPr lang="fr-CA" sz="1600" b="1" dirty="0">
                <a:solidFill>
                  <a:srgbClr val="FF0000"/>
                </a:solidFill>
              </a:rPr>
              <a:t> line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74C6213-098A-4CB3-BCA6-39B369FFCDBE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2092478" y="2528589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49D3535-2DFA-4638-95FD-B569526F6127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2096954" y="2765832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FB29B11-DE54-45E6-9600-E1611D986DAD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2092478" y="2993648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65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A0011-61DD-48F4-8F7A-4F34E15FA1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How to code the Bash script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3403DE-6DE5-4113-991C-08D577BEBC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38200" y="1690688"/>
            <a:ext cx="1342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Bash script</a:t>
            </a:r>
            <a:endParaRPr lang="en-US" sz="2000" b="1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0EA8C76-D71F-49FD-AB42-4012D48E8AF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0"/>
          <a:srcRect l="31117" t="24843" r="32819" b="30497"/>
          <a:stretch/>
        </p:blipFill>
        <p:spPr>
          <a:xfrm>
            <a:off x="2538919" y="1454564"/>
            <a:ext cx="7487941" cy="521606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2D6A45C-EDCD-4A35-859F-80E21B440D7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421028" y="2071342"/>
            <a:ext cx="465024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>
                <a:solidFill>
                  <a:srgbClr val="FF0000"/>
                </a:solidFill>
              </a:rPr>
              <a:t>Don’t </a:t>
            </a:r>
            <a:r>
              <a:rPr lang="fr-CA" sz="1600" b="1" dirty="0" err="1">
                <a:solidFill>
                  <a:srgbClr val="FF0000"/>
                </a:solidFill>
              </a:rPr>
              <a:t>touch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this</a:t>
            </a:r>
            <a:r>
              <a:rPr lang="fr-CA" sz="1600" b="1" dirty="0">
                <a:solidFill>
                  <a:srgbClr val="FF0000"/>
                </a:solidFill>
              </a:rPr>
              <a:t> line</a:t>
            </a:r>
          </a:p>
          <a:p>
            <a:r>
              <a:rPr lang="fr-CA" sz="1600" b="1" dirty="0" err="1">
                <a:solidFill>
                  <a:srgbClr val="FF0000"/>
                </a:solidFill>
              </a:rPr>
              <a:t>Adjust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using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your</a:t>
            </a:r>
            <a:r>
              <a:rPr lang="fr-CA" sz="1600" b="1" dirty="0">
                <a:solidFill>
                  <a:srgbClr val="FF0000"/>
                </a:solidFill>
              </a:rPr>
              <a:t> sponsor group </a:t>
            </a:r>
            <a:r>
              <a:rPr lang="fr-CA" sz="1600" b="1" dirty="0" err="1">
                <a:solidFill>
                  <a:srgbClr val="FF0000"/>
                </a:solidFill>
              </a:rPr>
              <a:t>name</a:t>
            </a:r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 err="1">
                <a:solidFill>
                  <a:srgbClr val="FF0000"/>
                </a:solidFill>
              </a:rPr>
              <a:t>Requiring</a:t>
            </a:r>
            <a:r>
              <a:rPr lang="fr-CA" sz="1600" b="1" dirty="0">
                <a:solidFill>
                  <a:srgbClr val="FF0000"/>
                </a:solidFill>
              </a:rPr>
              <a:t> 5000M of memory (</a:t>
            </a:r>
            <a:r>
              <a:rPr lang="fr-CA" sz="1600" b="1" dirty="0" err="1">
                <a:solidFill>
                  <a:srgbClr val="FF0000"/>
                </a:solidFill>
              </a:rPr>
              <a:t>ask</a:t>
            </a:r>
            <a:r>
              <a:rPr lang="fr-CA" sz="1600" b="1" dirty="0">
                <a:solidFill>
                  <a:srgbClr val="FF0000"/>
                </a:solidFill>
              </a:rPr>
              <a:t> for </a:t>
            </a:r>
            <a:r>
              <a:rPr lang="fr-CA" sz="1600" b="1" dirty="0" err="1">
                <a:solidFill>
                  <a:srgbClr val="FF0000"/>
                </a:solidFill>
              </a:rPr>
              <a:t>less</a:t>
            </a:r>
            <a:r>
              <a:rPr lang="fr-CA" sz="1600" b="1" dirty="0">
                <a:solidFill>
                  <a:srgbClr val="FF0000"/>
                </a:solidFill>
              </a:rPr>
              <a:t> if possible)</a:t>
            </a:r>
          </a:p>
          <a:p>
            <a:r>
              <a:rPr lang="fr-CA" sz="1600" b="1" dirty="0" err="1">
                <a:solidFill>
                  <a:srgbClr val="FF0000"/>
                </a:solidFill>
              </a:rPr>
              <a:t>Asking</a:t>
            </a:r>
            <a:r>
              <a:rPr lang="fr-CA" sz="1600" b="1" dirty="0">
                <a:solidFill>
                  <a:srgbClr val="FF0000"/>
                </a:solidFill>
              </a:rPr>
              <a:t> for 36 </a:t>
            </a:r>
            <a:r>
              <a:rPr lang="fr-CA" sz="1600" b="1" dirty="0" err="1">
                <a:solidFill>
                  <a:srgbClr val="FF0000"/>
                </a:solidFill>
              </a:rPr>
              <a:t>hours</a:t>
            </a:r>
            <a:r>
              <a:rPr lang="fr-CA" sz="1600" b="1" dirty="0">
                <a:solidFill>
                  <a:srgbClr val="FF0000"/>
                </a:solidFill>
              </a:rPr>
              <a:t>, </a:t>
            </a:r>
            <a:r>
              <a:rPr lang="fr-CA" sz="1600" b="1" dirty="0" err="1">
                <a:solidFill>
                  <a:srgbClr val="FF0000"/>
                </a:solidFill>
              </a:rPr>
              <a:t>after</a:t>
            </a:r>
            <a:r>
              <a:rPr lang="fr-CA" sz="1600" b="1" dirty="0">
                <a:solidFill>
                  <a:srgbClr val="FF0000"/>
                </a:solidFill>
              </a:rPr>
              <a:t> the job </a:t>
            </a:r>
            <a:r>
              <a:rPr lang="fr-CA" sz="1600" b="1" dirty="0" err="1">
                <a:solidFill>
                  <a:srgbClr val="FF0000"/>
                </a:solidFill>
              </a:rPr>
              <a:t>will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be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kill</a:t>
            </a:r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 err="1">
                <a:solidFill>
                  <a:srgbClr val="FF0000"/>
                </a:solidFill>
              </a:rPr>
              <a:t>Asking</a:t>
            </a:r>
            <a:r>
              <a:rPr lang="fr-CA" sz="1600" b="1" dirty="0">
                <a:solidFill>
                  <a:srgbClr val="FF0000"/>
                </a:solidFill>
              </a:rPr>
              <a:t> for 8 </a:t>
            </a:r>
            <a:r>
              <a:rPr lang="fr-CA" sz="1600" b="1" dirty="0" err="1">
                <a:solidFill>
                  <a:srgbClr val="FF0000"/>
                </a:solidFill>
              </a:rPr>
              <a:t>cores</a:t>
            </a:r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>
                <a:solidFill>
                  <a:srgbClr val="FF0000"/>
                </a:solidFill>
              </a:rPr>
              <a:t>Don’t </a:t>
            </a:r>
            <a:r>
              <a:rPr lang="fr-CA" sz="1600" b="1" dirty="0" err="1">
                <a:solidFill>
                  <a:srgbClr val="FF0000"/>
                </a:solidFill>
              </a:rPr>
              <a:t>touch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this</a:t>
            </a:r>
            <a:r>
              <a:rPr lang="fr-CA" sz="1600" b="1" dirty="0">
                <a:solidFill>
                  <a:srgbClr val="FF0000"/>
                </a:solidFill>
              </a:rPr>
              <a:t> line</a:t>
            </a:r>
          </a:p>
          <a:p>
            <a:endParaRPr lang="fr-CA" sz="1600" b="1" dirty="0">
              <a:solidFill>
                <a:srgbClr val="FF0000"/>
              </a:solidFill>
            </a:endParaRP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74C6213-098A-4CB3-BCA6-39B369FFCDBE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2092478" y="2528589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49D3535-2DFA-4638-95FD-B569526F6127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2096954" y="2765832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FB29B11-DE54-45E6-9600-E1611D986DAD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2092478" y="2993648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0E45430-76CF-452E-BC42-26030594A0DC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2092478" y="3240317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047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A0011-61DD-48F4-8F7A-4F34E15FA1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How to code the Bash script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3403DE-6DE5-4113-991C-08D577BEBC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38200" y="1690688"/>
            <a:ext cx="1342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Bash script</a:t>
            </a:r>
            <a:endParaRPr lang="en-US" sz="2000" b="1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0EA8C76-D71F-49FD-AB42-4012D48E8AF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1"/>
          <a:srcRect l="31117" t="24843" r="32819" b="30497"/>
          <a:stretch/>
        </p:blipFill>
        <p:spPr>
          <a:xfrm>
            <a:off x="2538919" y="1454564"/>
            <a:ext cx="7487941" cy="521606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2D6A45C-EDCD-4A35-859F-80E21B440D7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421028" y="2071342"/>
            <a:ext cx="46502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>
                <a:solidFill>
                  <a:srgbClr val="FF0000"/>
                </a:solidFill>
              </a:rPr>
              <a:t>Don’t </a:t>
            </a:r>
            <a:r>
              <a:rPr lang="fr-CA" sz="1600" b="1" dirty="0" err="1">
                <a:solidFill>
                  <a:srgbClr val="FF0000"/>
                </a:solidFill>
              </a:rPr>
              <a:t>touch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this</a:t>
            </a:r>
            <a:r>
              <a:rPr lang="fr-CA" sz="1600" b="1" dirty="0">
                <a:solidFill>
                  <a:srgbClr val="FF0000"/>
                </a:solidFill>
              </a:rPr>
              <a:t> line</a:t>
            </a:r>
          </a:p>
          <a:p>
            <a:r>
              <a:rPr lang="fr-CA" sz="1600" b="1" dirty="0" err="1">
                <a:solidFill>
                  <a:srgbClr val="FF0000"/>
                </a:solidFill>
              </a:rPr>
              <a:t>Adjust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using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your</a:t>
            </a:r>
            <a:r>
              <a:rPr lang="fr-CA" sz="1600" b="1" dirty="0">
                <a:solidFill>
                  <a:srgbClr val="FF0000"/>
                </a:solidFill>
              </a:rPr>
              <a:t> sponsor group </a:t>
            </a:r>
            <a:r>
              <a:rPr lang="fr-CA" sz="1600" b="1" dirty="0" err="1">
                <a:solidFill>
                  <a:srgbClr val="FF0000"/>
                </a:solidFill>
              </a:rPr>
              <a:t>name</a:t>
            </a:r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 err="1">
                <a:solidFill>
                  <a:srgbClr val="FF0000"/>
                </a:solidFill>
              </a:rPr>
              <a:t>Requiring</a:t>
            </a:r>
            <a:r>
              <a:rPr lang="fr-CA" sz="1600" b="1" dirty="0">
                <a:solidFill>
                  <a:srgbClr val="FF0000"/>
                </a:solidFill>
              </a:rPr>
              <a:t> 5000M of memory (</a:t>
            </a:r>
            <a:r>
              <a:rPr lang="fr-CA" sz="1600" b="1" dirty="0" err="1">
                <a:solidFill>
                  <a:srgbClr val="FF0000"/>
                </a:solidFill>
              </a:rPr>
              <a:t>ask</a:t>
            </a:r>
            <a:r>
              <a:rPr lang="fr-CA" sz="1600" b="1" dirty="0">
                <a:solidFill>
                  <a:srgbClr val="FF0000"/>
                </a:solidFill>
              </a:rPr>
              <a:t> for </a:t>
            </a:r>
            <a:r>
              <a:rPr lang="fr-CA" sz="1600" b="1" dirty="0" err="1">
                <a:solidFill>
                  <a:srgbClr val="FF0000"/>
                </a:solidFill>
              </a:rPr>
              <a:t>less</a:t>
            </a:r>
            <a:r>
              <a:rPr lang="fr-CA" sz="1600" b="1" dirty="0">
                <a:solidFill>
                  <a:srgbClr val="FF0000"/>
                </a:solidFill>
              </a:rPr>
              <a:t> if possible)</a:t>
            </a:r>
          </a:p>
          <a:p>
            <a:r>
              <a:rPr lang="fr-CA" sz="1600" b="1" dirty="0" err="1">
                <a:solidFill>
                  <a:srgbClr val="FF0000"/>
                </a:solidFill>
              </a:rPr>
              <a:t>Asking</a:t>
            </a:r>
            <a:r>
              <a:rPr lang="fr-CA" sz="1600" b="1" dirty="0">
                <a:solidFill>
                  <a:srgbClr val="FF0000"/>
                </a:solidFill>
              </a:rPr>
              <a:t> for 36 </a:t>
            </a:r>
            <a:r>
              <a:rPr lang="fr-CA" sz="1600" b="1" dirty="0" err="1">
                <a:solidFill>
                  <a:srgbClr val="FF0000"/>
                </a:solidFill>
              </a:rPr>
              <a:t>hours</a:t>
            </a:r>
            <a:r>
              <a:rPr lang="fr-CA" sz="1600" b="1" dirty="0">
                <a:solidFill>
                  <a:srgbClr val="FF0000"/>
                </a:solidFill>
              </a:rPr>
              <a:t>, </a:t>
            </a:r>
            <a:r>
              <a:rPr lang="fr-CA" sz="1600" b="1" dirty="0" err="1">
                <a:solidFill>
                  <a:srgbClr val="FF0000"/>
                </a:solidFill>
              </a:rPr>
              <a:t>after</a:t>
            </a:r>
            <a:r>
              <a:rPr lang="fr-CA" sz="1600" b="1" dirty="0">
                <a:solidFill>
                  <a:srgbClr val="FF0000"/>
                </a:solidFill>
              </a:rPr>
              <a:t> the job </a:t>
            </a:r>
            <a:r>
              <a:rPr lang="fr-CA" sz="1600" b="1" dirty="0" err="1">
                <a:solidFill>
                  <a:srgbClr val="FF0000"/>
                </a:solidFill>
              </a:rPr>
              <a:t>will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be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kill</a:t>
            </a:r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 err="1">
                <a:solidFill>
                  <a:srgbClr val="FF0000"/>
                </a:solidFill>
              </a:rPr>
              <a:t>Asking</a:t>
            </a:r>
            <a:r>
              <a:rPr lang="fr-CA" sz="1600" b="1" dirty="0">
                <a:solidFill>
                  <a:srgbClr val="FF0000"/>
                </a:solidFill>
              </a:rPr>
              <a:t> for 8 </a:t>
            </a:r>
            <a:r>
              <a:rPr lang="fr-CA" sz="1600" b="1" dirty="0" err="1">
                <a:solidFill>
                  <a:srgbClr val="FF0000"/>
                </a:solidFill>
              </a:rPr>
              <a:t>cores</a:t>
            </a:r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>
                <a:solidFill>
                  <a:srgbClr val="FF0000"/>
                </a:solidFill>
              </a:rPr>
              <a:t>Don’t </a:t>
            </a:r>
            <a:r>
              <a:rPr lang="fr-CA" sz="1600" b="1" dirty="0" err="1">
                <a:solidFill>
                  <a:srgbClr val="FF0000"/>
                </a:solidFill>
              </a:rPr>
              <a:t>touch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this</a:t>
            </a:r>
            <a:r>
              <a:rPr lang="fr-CA" sz="1600" b="1" dirty="0">
                <a:solidFill>
                  <a:srgbClr val="FF0000"/>
                </a:solidFill>
              </a:rPr>
              <a:t> line</a:t>
            </a:r>
          </a:p>
          <a:p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 err="1">
                <a:solidFill>
                  <a:srgbClr val="FF0000"/>
                </a:solidFill>
              </a:rPr>
              <a:t>Adding</a:t>
            </a:r>
            <a:r>
              <a:rPr lang="fr-CA" sz="1600" b="1" dirty="0">
                <a:solidFill>
                  <a:srgbClr val="FF0000"/>
                </a:solidFill>
              </a:rPr>
              <a:t> modules</a:t>
            </a:r>
          </a:p>
          <a:p>
            <a:endParaRPr lang="fr-CA" sz="1600" b="1" dirty="0">
              <a:solidFill>
                <a:srgbClr val="FF0000"/>
              </a:solidFill>
            </a:endParaRP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74C6213-098A-4CB3-BCA6-39B369FFCDBE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2092478" y="2528589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49D3535-2DFA-4638-95FD-B569526F6127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2096954" y="2765832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FB29B11-DE54-45E6-9600-E1611D986DAD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2092478" y="2993648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0E45430-76CF-452E-BC42-26030594A0DC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2092478" y="3240317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8FA9353-76AB-4ACF-9580-83438F9624DD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2092478" y="3947327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242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A0011-61DD-48F4-8F7A-4F34E15FA1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How to code the Bash script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3403DE-6DE5-4113-991C-08D577BEBC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38200" y="1690688"/>
            <a:ext cx="1342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Bash script</a:t>
            </a:r>
            <a:endParaRPr lang="en-US" sz="2000" b="1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0EA8C76-D71F-49FD-AB42-4012D48E8AF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2"/>
          <a:srcRect l="31117" t="24843" r="32819" b="30497"/>
          <a:stretch/>
        </p:blipFill>
        <p:spPr>
          <a:xfrm>
            <a:off x="2538919" y="1454564"/>
            <a:ext cx="7487941" cy="521606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2D6A45C-EDCD-4A35-859F-80E21B440D7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421028" y="2071342"/>
            <a:ext cx="465024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b="1" dirty="0">
                <a:solidFill>
                  <a:srgbClr val="FF0000"/>
                </a:solidFill>
              </a:rPr>
              <a:t>Don’t </a:t>
            </a:r>
            <a:r>
              <a:rPr lang="fr-CA" sz="1600" b="1" dirty="0" err="1">
                <a:solidFill>
                  <a:srgbClr val="FF0000"/>
                </a:solidFill>
              </a:rPr>
              <a:t>touch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this</a:t>
            </a:r>
            <a:r>
              <a:rPr lang="fr-CA" sz="1600" b="1" dirty="0">
                <a:solidFill>
                  <a:srgbClr val="FF0000"/>
                </a:solidFill>
              </a:rPr>
              <a:t> line</a:t>
            </a:r>
          </a:p>
          <a:p>
            <a:r>
              <a:rPr lang="fr-CA" sz="1600" b="1" dirty="0" err="1">
                <a:solidFill>
                  <a:srgbClr val="FF0000"/>
                </a:solidFill>
              </a:rPr>
              <a:t>Adjust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using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your</a:t>
            </a:r>
            <a:r>
              <a:rPr lang="fr-CA" sz="1600" b="1" dirty="0">
                <a:solidFill>
                  <a:srgbClr val="FF0000"/>
                </a:solidFill>
              </a:rPr>
              <a:t> sponsor group </a:t>
            </a:r>
            <a:r>
              <a:rPr lang="fr-CA" sz="1600" b="1" dirty="0" err="1">
                <a:solidFill>
                  <a:srgbClr val="FF0000"/>
                </a:solidFill>
              </a:rPr>
              <a:t>name</a:t>
            </a:r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 err="1">
                <a:solidFill>
                  <a:srgbClr val="FF0000"/>
                </a:solidFill>
              </a:rPr>
              <a:t>Requiring</a:t>
            </a:r>
            <a:r>
              <a:rPr lang="fr-CA" sz="1600" b="1" dirty="0">
                <a:solidFill>
                  <a:srgbClr val="FF0000"/>
                </a:solidFill>
              </a:rPr>
              <a:t> 5000M of memory (</a:t>
            </a:r>
            <a:r>
              <a:rPr lang="fr-CA" sz="1600" b="1" dirty="0" err="1">
                <a:solidFill>
                  <a:srgbClr val="FF0000"/>
                </a:solidFill>
              </a:rPr>
              <a:t>ask</a:t>
            </a:r>
            <a:r>
              <a:rPr lang="fr-CA" sz="1600" b="1" dirty="0">
                <a:solidFill>
                  <a:srgbClr val="FF0000"/>
                </a:solidFill>
              </a:rPr>
              <a:t> for </a:t>
            </a:r>
            <a:r>
              <a:rPr lang="fr-CA" sz="1600" b="1" dirty="0" err="1">
                <a:solidFill>
                  <a:srgbClr val="FF0000"/>
                </a:solidFill>
              </a:rPr>
              <a:t>less</a:t>
            </a:r>
            <a:r>
              <a:rPr lang="fr-CA" sz="1600" b="1" dirty="0">
                <a:solidFill>
                  <a:srgbClr val="FF0000"/>
                </a:solidFill>
              </a:rPr>
              <a:t> if possible)</a:t>
            </a:r>
          </a:p>
          <a:p>
            <a:r>
              <a:rPr lang="fr-CA" sz="1600" b="1" dirty="0" err="1">
                <a:solidFill>
                  <a:srgbClr val="FF0000"/>
                </a:solidFill>
              </a:rPr>
              <a:t>Asking</a:t>
            </a:r>
            <a:r>
              <a:rPr lang="fr-CA" sz="1600" b="1" dirty="0">
                <a:solidFill>
                  <a:srgbClr val="FF0000"/>
                </a:solidFill>
              </a:rPr>
              <a:t> for 36 </a:t>
            </a:r>
            <a:r>
              <a:rPr lang="fr-CA" sz="1600" b="1" dirty="0" err="1">
                <a:solidFill>
                  <a:srgbClr val="FF0000"/>
                </a:solidFill>
              </a:rPr>
              <a:t>hours</a:t>
            </a:r>
            <a:r>
              <a:rPr lang="fr-CA" sz="1600" b="1" dirty="0">
                <a:solidFill>
                  <a:srgbClr val="FF0000"/>
                </a:solidFill>
              </a:rPr>
              <a:t>, </a:t>
            </a:r>
            <a:r>
              <a:rPr lang="fr-CA" sz="1600" b="1" dirty="0" err="1">
                <a:solidFill>
                  <a:srgbClr val="FF0000"/>
                </a:solidFill>
              </a:rPr>
              <a:t>after</a:t>
            </a:r>
            <a:r>
              <a:rPr lang="fr-CA" sz="1600" b="1" dirty="0">
                <a:solidFill>
                  <a:srgbClr val="FF0000"/>
                </a:solidFill>
              </a:rPr>
              <a:t> the job </a:t>
            </a:r>
            <a:r>
              <a:rPr lang="fr-CA" sz="1600" b="1" dirty="0" err="1">
                <a:solidFill>
                  <a:srgbClr val="FF0000"/>
                </a:solidFill>
              </a:rPr>
              <a:t>will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be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kill</a:t>
            </a:r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 err="1">
                <a:solidFill>
                  <a:srgbClr val="FF0000"/>
                </a:solidFill>
              </a:rPr>
              <a:t>Asking</a:t>
            </a:r>
            <a:r>
              <a:rPr lang="fr-CA" sz="1600" b="1" dirty="0">
                <a:solidFill>
                  <a:srgbClr val="FF0000"/>
                </a:solidFill>
              </a:rPr>
              <a:t> for 8 </a:t>
            </a:r>
            <a:r>
              <a:rPr lang="fr-CA" sz="1600" b="1" dirty="0" err="1">
                <a:solidFill>
                  <a:srgbClr val="FF0000"/>
                </a:solidFill>
              </a:rPr>
              <a:t>cores</a:t>
            </a:r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>
                <a:solidFill>
                  <a:srgbClr val="FF0000"/>
                </a:solidFill>
              </a:rPr>
              <a:t>Don’t </a:t>
            </a:r>
            <a:r>
              <a:rPr lang="fr-CA" sz="1600" b="1" dirty="0" err="1">
                <a:solidFill>
                  <a:srgbClr val="FF0000"/>
                </a:solidFill>
              </a:rPr>
              <a:t>touch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this</a:t>
            </a:r>
            <a:r>
              <a:rPr lang="fr-CA" sz="1600" b="1" dirty="0">
                <a:solidFill>
                  <a:srgbClr val="FF0000"/>
                </a:solidFill>
              </a:rPr>
              <a:t> line</a:t>
            </a:r>
          </a:p>
          <a:p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 err="1">
                <a:solidFill>
                  <a:srgbClr val="FF0000"/>
                </a:solidFill>
              </a:rPr>
              <a:t>Adding</a:t>
            </a:r>
            <a:r>
              <a:rPr lang="fr-CA" sz="1600" b="1" dirty="0">
                <a:solidFill>
                  <a:srgbClr val="FF0000"/>
                </a:solidFill>
              </a:rPr>
              <a:t> modules</a:t>
            </a:r>
          </a:p>
          <a:p>
            <a:endParaRPr lang="fr-CA" sz="1600" b="1" dirty="0">
              <a:solidFill>
                <a:srgbClr val="FF0000"/>
              </a:solidFill>
            </a:endParaRPr>
          </a:p>
          <a:p>
            <a:r>
              <a:rPr lang="fr-CA" sz="1600" b="1" dirty="0">
                <a:solidFill>
                  <a:srgbClr val="FF0000"/>
                </a:solidFill>
              </a:rPr>
              <a:t>Open R and </a:t>
            </a:r>
            <a:r>
              <a:rPr lang="fr-CA" sz="1600" b="1" dirty="0" err="1">
                <a:solidFill>
                  <a:srgbClr val="FF0000"/>
                </a:solidFill>
              </a:rPr>
              <a:t>read</a:t>
            </a:r>
            <a:r>
              <a:rPr lang="fr-CA" sz="1600" b="1" dirty="0">
                <a:solidFill>
                  <a:srgbClr val="FF0000"/>
                </a:solidFill>
              </a:rPr>
              <a:t> </a:t>
            </a:r>
            <a:r>
              <a:rPr lang="fr-CA" sz="1600" b="1" dirty="0" err="1">
                <a:solidFill>
                  <a:srgbClr val="FF0000"/>
                </a:solidFill>
              </a:rPr>
              <a:t>my</a:t>
            </a:r>
            <a:r>
              <a:rPr lang="fr-CA" sz="1600" b="1" dirty="0">
                <a:solidFill>
                  <a:srgbClr val="FF0000"/>
                </a:solidFill>
              </a:rPr>
              <a:t> script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74C6213-098A-4CB3-BCA6-39B369FFCDBE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2092478" y="2528589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49D3535-2DFA-4638-95FD-B569526F6127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2096954" y="2765832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FB29B11-DE54-45E6-9600-E1611D986DAD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2092478" y="2993648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0E45430-76CF-452E-BC42-26030594A0DC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2092478" y="3240317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8FA9353-76AB-4ACF-9580-83438F9624DD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2092478" y="3947327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E6A9AAB8-53CD-4B4B-93B8-8F3098D8D162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2092478" y="4437520"/>
            <a:ext cx="4085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502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6219D-B73A-4DD6-8C98-4D0DEC22F24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How can I use clusters of </a:t>
            </a:r>
            <a:r>
              <a:rPr lang="fr-CA" dirty="0" err="1"/>
              <a:t>Compute</a:t>
            </a:r>
            <a:r>
              <a:rPr lang="fr-CA" dirty="0"/>
              <a:t> Canada?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CCF4471-4C7C-48E2-9295-9141BB7FD24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62333" y="2159376"/>
            <a:ext cx="820737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200" b="1" dirty="0"/>
              <a:t>That </a:t>
            </a:r>
            <a:r>
              <a:rPr lang="fr-CA" sz="2200" b="1" dirty="0" err="1"/>
              <a:t>is</a:t>
            </a:r>
            <a:r>
              <a:rPr lang="fr-CA" sz="2200" b="1" dirty="0"/>
              <a:t> not as </a:t>
            </a:r>
            <a:r>
              <a:rPr lang="fr-CA" sz="2200" b="1" dirty="0" err="1"/>
              <a:t>easy</a:t>
            </a:r>
            <a:r>
              <a:rPr lang="fr-CA" sz="2200" b="1" dirty="0"/>
              <a:t> as 1, 2, 3 … but …</a:t>
            </a:r>
          </a:p>
          <a:p>
            <a:endParaRPr lang="fr-CA" sz="2200" b="1" dirty="0"/>
          </a:p>
          <a:p>
            <a:r>
              <a:rPr lang="fr-CA" sz="2200" b="1" dirty="0"/>
              <a:t>1 – Need to </a:t>
            </a:r>
            <a:r>
              <a:rPr lang="fr-CA" sz="2200" b="1" dirty="0" err="1"/>
              <a:t>upload</a:t>
            </a:r>
            <a:r>
              <a:rPr lang="fr-CA" sz="2200" b="1" dirty="0"/>
              <a:t> files on </a:t>
            </a:r>
            <a:r>
              <a:rPr lang="fr-CA" sz="2200" b="1" dirty="0" err="1"/>
              <a:t>Compute</a:t>
            </a:r>
            <a:r>
              <a:rPr lang="fr-CA" sz="2200" b="1" dirty="0"/>
              <a:t> Canada clusters (</a:t>
            </a:r>
            <a:r>
              <a:rPr lang="fr-CA" sz="2200" b="1" dirty="0" err="1"/>
              <a:t>FileZilla</a:t>
            </a:r>
            <a:r>
              <a:rPr lang="fr-CA" sz="2200" b="1" dirty="0"/>
              <a:t>)</a:t>
            </a:r>
          </a:p>
          <a:p>
            <a:r>
              <a:rPr lang="fr-CA" sz="2200" b="1" dirty="0"/>
              <a:t>2 – Need to </a:t>
            </a:r>
            <a:r>
              <a:rPr lang="fr-CA" sz="2200" b="1" dirty="0" err="1"/>
              <a:t>submit</a:t>
            </a:r>
            <a:r>
              <a:rPr lang="fr-CA" sz="2200" b="1" dirty="0"/>
              <a:t> jobs on </a:t>
            </a:r>
            <a:r>
              <a:rPr lang="fr-CA" sz="2200" b="1" dirty="0" err="1"/>
              <a:t>Compute</a:t>
            </a:r>
            <a:r>
              <a:rPr lang="fr-CA" sz="2200" b="1" dirty="0"/>
              <a:t> Canada clusters (</a:t>
            </a:r>
            <a:r>
              <a:rPr lang="fr-CA" sz="2200" b="1" dirty="0" err="1"/>
              <a:t>Cygwin</a:t>
            </a:r>
            <a:r>
              <a:rPr lang="fr-CA" sz="2200" b="1" dirty="0"/>
              <a:t>)</a:t>
            </a:r>
          </a:p>
          <a:p>
            <a:r>
              <a:rPr lang="fr-CA" sz="2200" b="1" dirty="0"/>
              <a:t>3 – Monitor jobs and </a:t>
            </a:r>
            <a:r>
              <a:rPr lang="fr-CA" sz="2200" b="1" dirty="0" err="1"/>
              <a:t>dowload</a:t>
            </a:r>
            <a:r>
              <a:rPr lang="fr-CA" sz="2200" b="1" dirty="0"/>
              <a:t> outputs back on </a:t>
            </a:r>
            <a:r>
              <a:rPr lang="fr-CA" sz="2200" b="1" dirty="0" err="1"/>
              <a:t>your</a:t>
            </a:r>
            <a:r>
              <a:rPr lang="fr-CA" sz="2200" b="1" dirty="0"/>
              <a:t> laptop (</a:t>
            </a:r>
            <a:r>
              <a:rPr lang="fr-CA" sz="2200" b="1" dirty="0" err="1"/>
              <a:t>FileZilla</a:t>
            </a:r>
            <a:r>
              <a:rPr lang="fr-CA" sz="2200" b="1" dirty="0"/>
              <a:t>)</a:t>
            </a:r>
            <a:endParaRPr lang="en-US" sz="22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073D57-26AB-44F9-A5AE-84D9469B1A4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72619" y="3167408"/>
            <a:ext cx="7711125" cy="4336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28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6219D-B73A-4DD6-8C98-4D0DEC22F24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6499" y="365125"/>
            <a:ext cx="11387579" cy="1325563"/>
          </a:xfrm>
        </p:spPr>
        <p:txBody>
          <a:bodyPr/>
          <a:lstStyle/>
          <a:p>
            <a:r>
              <a:rPr lang="fr-CA" dirty="0"/>
              <a:t>How </a:t>
            </a:r>
            <a:r>
              <a:rPr lang="fr-CA" sz="4400" dirty="0"/>
              <a:t>to </a:t>
            </a:r>
            <a:r>
              <a:rPr lang="fr-CA" sz="4400" dirty="0" err="1"/>
              <a:t>submit</a:t>
            </a:r>
            <a:r>
              <a:rPr lang="fr-CA" sz="4400" dirty="0"/>
              <a:t> jobs on </a:t>
            </a:r>
            <a:r>
              <a:rPr lang="fr-CA" sz="4400" dirty="0" err="1"/>
              <a:t>Compute</a:t>
            </a:r>
            <a:r>
              <a:rPr lang="fr-CA" sz="4400" dirty="0"/>
              <a:t> Canada clusters 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CCF4471-4C7C-48E2-9295-9141BB7FD24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62333" y="1817310"/>
            <a:ext cx="9904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200" b="1" dirty="0"/>
              <a:t>Transfer </a:t>
            </a:r>
            <a:r>
              <a:rPr lang="fr-CA" sz="2200" b="1" dirty="0" err="1"/>
              <a:t>your</a:t>
            </a:r>
            <a:r>
              <a:rPr lang="fr-CA" sz="2200" b="1" dirty="0"/>
              <a:t> R-script, Bash script, and </a:t>
            </a:r>
            <a:r>
              <a:rPr lang="fr-CA" sz="2200" b="1" dirty="0" err="1"/>
              <a:t>database</a:t>
            </a:r>
            <a:r>
              <a:rPr lang="fr-CA" sz="2200" b="1" dirty="0"/>
              <a:t> on the cluster </a:t>
            </a:r>
            <a:r>
              <a:rPr lang="fr-CA" sz="2200" b="1" dirty="0" err="1"/>
              <a:t>with</a:t>
            </a:r>
            <a:r>
              <a:rPr lang="fr-CA" sz="2200" b="1" dirty="0"/>
              <a:t> </a:t>
            </a:r>
            <a:r>
              <a:rPr lang="fr-CA" sz="2200" b="1" dirty="0" err="1"/>
              <a:t>FileZilla</a:t>
            </a:r>
            <a:r>
              <a:rPr lang="fr-CA" sz="2200" b="1" dirty="0"/>
              <a:t> and …</a:t>
            </a:r>
            <a:endParaRPr lang="en-US" sz="22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EB2FABA-9D03-4DE8-A4C3-55A668C0F85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6"/>
          <a:srcRect l="28222" t="34914" r="32964" b="23849"/>
          <a:stretch/>
        </p:blipFill>
        <p:spPr>
          <a:xfrm>
            <a:off x="4631704" y="2248197"/>
            <a:ext cx="7560296" cy="451810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9E5E0F3-FE7F-4AD1-ABCF-F7A79E8A6E5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5416" y="2507530"/>
            <a:ext cx="44777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Open </a:t>
            </a:r>
            <a:r>
              <a:rPr lang="fr-CA" dirty="0" err="1"/>
              <a:t>CygWin</a:t>
            </a:r>
            <a:endParaRPr lang="fr-CA" dirty="0"/>
          </a:p>
          <a:p>
            <a:r>
              <a:rPr lang="fr-CA" dirty="0"/>
              <a:t>Type:</a:t>
            </a:r>
            <a:br>
              <a:rPr lang="fr-CA" dirty="0"/>
            </a:br>
            <a:r>
              <a:rPr lang="fr-CA" dirty="0" err="1"/>
              <a:t>ssh</a:t>
            </a:r>
            <a:r>
              <a:rPr lang="fr-CA" dirty="0"/>
              <a:t> username@beluga.calculcanada.ca</a:t>
            </a:r>
          </a:p>
          <a:p>
            <a:endParaRPr lang="fr-CA" dirty="0"/>
          </a:p>
          <a:p>
            <a:r>
              <a:rPr lang="fr-CA" dirty="0"/>
              <a:t>Type </a:t>
            </a:r>
            <a:r>
              <a:rPr lang="fr-CA" dirty="0" err="1"/>
              <a:t>your</a:t>
            </a:r>
            <a:r>
              <a:rPr lang="fr-CA" dirty="0"/>
              <a:t> </a:t>
            </a:r>
            <a:r>
              <a:rPr lang="fr-CA" dirty="0" err="1"/>
              <a:t>password</a:t>
            </a:r>
            <a:r>
              <a:rPr lang="fr-CA" dirty="0"/>
              <a:t> and </a:t>
            </a:r>
            <a:r>
              <a:rPr lang="fr-CA" dirty="0" err="1"/>
              <a:t>press</a:t>
            </a:r>
            <a:r>
              <a:rPr lang="fr-CA" dirty="0"/>
              <a:t> « Enter »</a:t>
            </a:r>
            <a:br>
              <a:rPr lang="fr-CA" dirty="0"/>
            </a:br>
            <a:r>
              <a:rPr lang="fr-CA" dirty="0"/>
              <a:t>Nothing </a:t>
            </a:r>
            <a:r>
              <a:rPr lang="fr-CA" dirty="0" err="1"/>
              <a:t>appears</a:t>
            </a:r>
            <a:r>
              <a:rPr lang="fr-CA" dirty="0"/>
              <a:t> </a:t>
            </a:r>
            <a:r>
              <a:rPr lang="fr-CA" dirty="0" err="1"/>
              <a:t>when</a:t>
            </a:r>
            <a:r>
              <a:rPr lang="fr-CA" dirty="0"/>
              <a:t> </a:t>
            </a:r>
            <a:r>
              <a:rPr lang="fr-CA" dirty="0" err="1"/>
              <a:t>typing</a:t>
            </a:r>
            <a:r>
              <a:rPr lang="fr-CA" dirty="0"/>
              <a:t> </a:t>
            </a:r>
            <a:r>
              <a:rPr lang="fr-CA" dirty="0" err="1"/>
              <a:t>your</a:t>
            </a:r>
            <a:r>
              <a:rPr lang="fr-CA" dirty="0"/>
              <a:t> </a:t>
            </a:r>
            <a:r>
              <a:rPr lang="fr-CA" dirty="0" err="1"/>
              <a:t>password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07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56192A-2724-4F6B-AD44-787EDFEB7BB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r>
              <a:rPr lang="fr-CA" dirty="0" err="1"/>
              <a:t>Compute</a:t>
            </a:r>
            <a:r>
              <a:rPr lang="fr-CA" dirty="0"/>
              <a:t> Canada?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7379258-B712-4A19-83A4-0FA4D6AEDEC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427375" y="2187018"/>
            <a:ext cx="9926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Compute Canada leads the acceleration of research and innovation by deploying state-of-the-art advanced research computing (ARC) systems, storage and software solutions.</a:t>
            </a:r>
            <a:endParaRPr lang="en-US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302FCAC-5E9C-4D08-AFB4-FA2941090E5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427375" y="4157220"/>
            <a:ext cx="9206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Or in </a:t>
            </a:r>
            <a:r>
              <a:rPr lang="fr-CA" sz="2400" dirty="0" err="1"/>
              <a:t>other</a:t>
            </a:r>
            <a:r>
              <a:rPr lang="fr-CA" sz="2400" dirty="0"/>
              <a:t> </a:t>
            </a:r>
            <a:r>
              <a:rPr lang="fr-CA" sz="2400" dirty="0" err="1"/>
              <a:t>words</a:t>
            </a:r>
            <a:r>
              <a:rPr lang="fr-CA" sz="2400" dirty="0"/>
              <a:t>:</a:t>
            </a:r>
          </a:p>
          <a:p>
            <a:endParaRPr lang="fr-CA" sz="2400" dirty="0"/>
          </a:p>
          <a:p>
            <a:r>
              <a:rPr lang="fr-CA" sz="2400" dirty="0" err="1"/>
              <a:t>Compute</a:t>
            </a:r>
            <a:r>
              <a:rPr lang="fr-CA" sz="2400" dirty="0"/>
              <a:t> Canada </a:t>
            </a:r>
            <a:r>
              <a:rPr lang="fr-CA" sz="2400" dirty="0" err="1"/>
              <a:t>provide</a:t>
            </a:r>
            <a:r>
              <a:rPr lang="fr-CA" sz="2400" dirty="0"/>
              <a:t> computer clusters </a:t>
            </a:r>
            <a:r>
              <a:rPr lang="fr-CA" sz="2400" dirty="0" err="1"/>
              <a:t>that</a:t>
            </a:r>
            <a:r>
              <a:rPr lang="fr-CA" sz="2400" dirty="0"/>
              <a:t> can run </a:t>
            </a:r>
            <a:r>
              <a:rPr lang="fr-CA" sz="2400" dirty="0" err="1"/>
              <a:t>your</a:t>
            </a:r>
            <a:r>
              <a:rPr lang="fr-CA" sz="2400" dirty="0"/>
              <a:t> </a:t>
            </a:r>
            <a:r>
              <a:rPr lang="fr-CA" sz="2400" dirty="0" err="1"/>
              <a:t>days</a:t>
            </a:r>
            <a:r>
              <a:rPr lang="fr-CA" sz="2400" dirty="0"/>
              <a:t>-long analyses </a:t>
            </a:r>
            <a:r>
              <a:rPr lang="fr-CA" sz="2400" dirty="0" err="1"/>
              <a:t>without</a:t>
            </a:r>
            <a:r>
              <a:rPr lang="fr-CA" sz="2400" dirty="0"/>
              <a:t> </a:t>
            </a:r>
            <a:r>
              <a:rPr lang="fr-CA" sz="2400" dirty="0" err="1"/>
              <a:t>compromising</a:t>
            </a:r>
            <a:r>
              <a:rPr lang="fr-CA" sz="2400" dirty="0"/>
              <a:t> </a:t>
            </a:r>
            <a:r>
              <a:rPr lang="fr-CA" sz="2400" dirty="0" err="1"/>
              <a:t>your</a:t>
            </a:r>
            <a:r>
              <a:rPr lang="fr-CA" sz="2400" dirty="0"/>
              <a:t> </a:t>
            </a:r>
            <a:r>
              <a:rPr lang="fr-CA" sz="2400" dirty="0" err="1"/>
              <a:t>personal</a:t>
            </a:r>
            <a:r>
              <a:rPr lang="fr-CA" sz="2400" dirty="0"/>
              <a:t> laptop </a:t>
            </a:r>
            <a:r>
              <a:rPr lang="fr-CA" sz="2400" dirty="0" err="1"/>
              <a:t>survival</a:t>
            </a:r>
            <a:r>
              <a:rPr lang="fr-CA" sz="2400" dirty="0"/>
              <a:t>!</a:t>
            </a:r>
            <a:endParaRPr lang="en-US" sz="2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1008198-71F8-4298-9C96-2CCAA55D27A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98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6219D-B73A-4DD6-8C98-4D0DEC22F24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6499" y="365125"/>
            <a:ext cx="11387579" cy="1325563"/>
          </a:xfrm>
        </p:spPr>
        <p:txBody>
          <a:bodyPr/>
          <a:lstStyle/>
          <a:p>
            <a:r>
              <a:rPr lang="fr-CA" dirty="0"/>
              <a:t>How </a:t>
            </a:r>
            <a:r>
              <a:rPr lang="fr-CA" sz="4400" dirty="0"/>
              <a:t>to </a:t>
            </a:r>
            <a:r>
              <a:rPr lang="fr-CA" sz="4400" dirty="0" err="1"/>
              <a:t>submit</a:t>
            </a:r>
            <a:r>
              <a:rPr lang="fr-CA" sz="4400" dirty="0"/>
              <a:t> jobs on </a:t>
            </a:r>
            <a:r>
              <a:rPr lang="fr-CA" sz="4400" dirty="0" err="1"/>
              <a:t>Compute</a:t>
            </a:r>
            <a:r>
              <a:rPr lang="fr-CA" sz="4400" dirty="0"/>
              <a:t> Canada clusters 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CCF4471-4C7C-48E2-9295-9141BB7FD24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62333" y="1817310"/>
            <a:ext cx="9904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200" b="1" dirty="0"/>
              <a:t>Transfer </a:t>
            </a:r>
            <a:r>
              <a:rPr lang="fr-CA" sz="2200" b="1" dirty="0" err="1"/>
              <a:t>your</a:t>
            </a:r>
            <a:r>
              <a:rPr lang="fr-CA" sz="2200" b="1" dirty="0"/>
              <a:t> R-script, Bash script, and </a:t>
            </a:r>
            <a:r>
              <a:rPr lang="fr-CA" sz="2200" b="1" dirty="0" err="1"/>
              <a:t>database</a:t>
            </a:r>
            <a:r>
              <a:rPr lang="fr-CA" sz="2200" b="1" dirty="0"/>
              <a:t> on the cluster </a:t>
            </a:r>
            <a:r>
              <a:rPr lang="fr-CA" sz="2200" b="1" dirty="0" err="1"/>
              <a:t>with</a:t>
            </a:r>
            <a:r>
              <a:rPr lang="fr-CA" sz="2200" b="1" dirty="0"/>
              <a:t> </a:t>
            </a:r>
            <a:r>
              <a:rPr lang="fr-CA" sz="2200" b="1" dirty="0" err="1"/>
              <a:t>FileZilla</a:t>
            </a:r>
            <a:r>
              <a:rPr lang="fr-CA" sz="2200" b="1" dirty="0"/>
              <a:t> and …</a:t>
            </a:r>
            <a:endParaRPr lang="en-US" sz="2200" b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9E5E0F3-FE7F-4AD1-ABCF-F7A79E8A6E5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5416" y="2507530"/>
            <a:ext cx="44777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Open </a:t>
            </a:r>
            <a:r>
              <a:rPr lang="fr-CA" dirty="0" err="1"/>
              <a:t>CygWin</a:t>
            </a:r>
            <a:endParaRPr lang="fr-CA" dirty="0"/>
          </a:p>
          <a:p>
            <a:r>
              <a:rPr lang="fr-CA" dirty="0"/>
              <a:t>Type:</a:t>
            </a:r>
            <a:br>
              <a:rPr lang="fr-CA" dirty="0"/>
            </a:br>
            <a:r>
              <a:rPr lang="fr-CA" dirty="0" err="1"/>
              <a:t>ssh</a:t>
            </a:r>
            <a:r>
              <a:rPr lang="fr-CA" dirty="0"/>
              <a:t> </a:t>
            </a:r>
            <a:r>
              <a:rPr lang="fr-CA" dirty="0">
                <a:hlinkClick r:id="rId6"/>
              </a:rPr>
              <a:t>username@beluga.calculcanada.ca</a:t>
            </a:r>
            <a:endParaRPr lang="fr-CA" dirty="0"/>
          </a:p>
          <a:p>
            <a:endParaRPr lang="fr-CA" dirty="0"/>
          </a:p>
          <a:p>
            <a:r>
              <a:rPr lang="fr-CA" dirty="0"/>
              <a:t>Type </a:t>
            </a:r>
            <a:r>
              <a:rPr lang="fr-CA" dirty="0" err="1"/>
              <a:t>your</a:t>
            </a:r>
            <a:r>
              <a:rPr lang="fr-CA" dirty="0"/>
              <a:t> </a:t>
            </a:r>
            <a:r>
              <a:rPr lang="fr-CA" dirty="0" err="1"/>
              <a:t>password</a:t>
            </a:r>
            <a:r>
              <a:rPr lang="fr-CA" dirty="0"/>
              <a:t> and </a:t>
            </a:r>
            <a:r>
              <a:rPr lang="fr-CA" dirty="0" err="1"/>
              <a:t>press</a:t>
            </a:r>
            <a:r>
              <a:rPr lang="fr-CA" dirty="0"/>
              <a:t> « Enter »</a:t>
            </a:r>
            <a:br>
              <a:rPr lang="fr-CA" dirty="0"/>
            </a:br>
            <a:r>
              <a:rPr lang="fr-CA" dirty="0"/>
              <a:t>Nothing </a:t>
            </a:r>
            <a:r>
              <a:rPr lang="fr-CA" dirty="0" err="1"/>
              <a:t>appears</a:t>
            </a:r>
            <a:r>
              <a:rPr lang="fr-CA" dirty="0"/>
              <a:t> </a:t>
            </a:r>
            <a:r>
              <a:rPr lang="fr-CA" dirty="0" err="1"/>
              <a:t>when</a:t>
            </a:r>
            <a:r>
              <a:rPr lang="fr-CA" dirty="0"/>
              <a:t> </a:t>
            </a:r>
            <a:r>
              <a:rPr lang="fr-CA" dirty="0" err="1"/>
              <a:t>typing</a:t>
            </a:r>
            <a:r>
              <a:rPr lang="fr-CA" dirty="0"/>
              <a:t> </a:t>
            </a:r>
            <a:r>
              <a:rPr lang="fr-CA" dirty="0" err="1"/>
              <a:t>your</a:t>
            </a:r>
            <a:r>
              <a:rPr lang="fr-CA" dirty="0"/>
              <a:t> </a:t>
            </a:r>
            <a:r>
              <a:rPr lang="fr-CA" dirty="0" err="1"/>
              <a:t>password</a:t>
            </a:r>
            <a:endParaRPr lang="fr-CA" dirty="0"/>
          </a:p>
          <a:p>
            <a:endParaRPr lang="fr-CA" dirty="0"/>
          </a:p>
          <a:p>
            <a:r>
              <a:rPr lang="fr-CA" dirty="0"/>
              <a:t>You are </a:t>
            </a:r>
            <a:r>
              <a:rPr lang="fr-CA" dirty="0" err="1"/>
              <a:t>now</a:t>
            </a:r>
            <a:r>
              <a:rPr lang="fr-CA" dirty="0"/>
              <a:t> on </a:t>
            </a:r>
            <a:r>
              <a:rPr lang="fr-CA" dirty="0" err="1"/>
              <a:t>Compute</a:t>
            </a:r>
            <a:r>
              <a:rPr lang="fr-CA" dirty="0"/>
              <a:t> Canada cluster!</a:t>
            </a:r>
          </a:p>
          <a:p>
            <a:endParaRPr lang="fr-CA" dirty="0"/>
          </a:p>
          <a:p>
            <a:r>
              <a:rPr lang="fr-CA" dirty="0" err="1"/>
              <a:t>You’ll</a:t>
            </a:r>
            <a:r>
              <a:rPr lang="fr-CA" dirty="0"/>
              <a:t> </a:t>
            </a:r>
            <a:r>
              <a:rPr lang="fr-CA" dirty="0" err="1"/>
              <a:t>need</a:t>
            </a:r>
            <a:r>
              <a:rPr lang="fr-CA" dirty="0"/>
              <a:t> few basic line of command to </a:t>
            </a:r>
            <a:r>
              <a:rPr lang="fr-CA" dirty="0" err="1"/>
              <a:t>naviguate</a:t>
            </a:r>
            <a:r>
              <a:rPr lang="fr-CA" dirty="0"/>
              <a:t> on the cluster and </a:t>
            </a:r>
            <a:r>
              <a:rPr lang="fr-CA" dirty="0" err="1"/>
              <a:t>then</a:t>
            </a:r>
            <a:r>
              <a:rPr lang="fr-CA" dirty="0"/>
              <a:t> </a:t>
            </a:r>
            <a:r>
              <a:rPr lang="fr-CA" dirty="0" err="1"/>
              <a:t>you’ll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fine to launch </a:t>
            </a:r>
            <a:r>
              <a:rPr lang="fr-CA" dirty="0" err="1"/>
              <a:t>your</a:t>
            </a:r>
            <a:r>
              <a:rPr lang="fr-CA" dirty="0"/>
              <a:t> job!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D6275F2-EA03-44B5-8A67-DE09C78DA42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7"/>
          <a:srcRect l="50000" t="43162" r="10696" b="15464"/>
          <a:stretch/>
        </p:blipFill>
        <p:spPr>
          <a:xfrm>
            <a:off x="4430597" y="2248197"/>
            <a:ext cx="7509198" cy="444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13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6219D-B73A-4DD6-8C98-4D0DEC22F24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6499" y="365125"/>
            <a:ext cx="11387579" cy="1325563"/>
          </a:xfrm>
        </p:spPr>
        <p:txBody>
          <a:bodyPr/>
          <a:lstStyle/>
          <a:p>
            <a:r>
              <a:rPr lang="fr-CA" dirty="0"/>
              <a:t>Few </a:t>
            </a:r>
            <a:r>
              <a:rPr lang="fr-CA" dirty="0" err="1"/>
              <a:t>lines</a:t>
            </a:r>
            <a:r>
              <a:rPr lang="fr-CA" dirty="0"/>
              <a:t> of command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will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helpful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9E5E0F3-FE7F-4AD1-ABCF-F7A79E8A6E5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41403" y="1767396"/>
            <a:ext cx="98467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ls  		=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files and folder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available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location</a:t>
            </a:r>
          </a:p>
          <a:p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CA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		= to know where you are</a:t>
            </a:r>
            <a:endParaRPr lang="en-US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cd       		= to go to your home directory</a:t>
            </a:r>
            <a:endParaRPr lang="en-US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cd Test 	= access the Test folder</a:t>
            </a:r>
            <a:endParaRPr lang="en-US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3E02F8F-60EE-472E-9008-68786147342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5"/>
          <a:srcRect l="21543" t="32338" r="10958" b="42270"/>
          <a:stretch/>
        </p:blipFill>
        <p:spPr>
          <a:xfrm>
            <a:off x="228247" y="3599234"/>
            <a:ext cx="11963753" cy="25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37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6219D-B73A-4DD6-8C98-4D0DEC22F24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6499" y="365125"/>
            <a:ext cx="11387579" cy="1325563"/>
          </a:xfrm>
        </p:spPr>
        <p:txBody>
          <a:bodyPr/>
          <a:lstStyle/>
          <a:p>
            <a:r>
              <a:rPr lang="fr-CA" dirty="0"/>
              <a:t>Few </a:t>
            </a:r>
            <a:r>
              <a:rPr lang="fr-CA" dirty="0" err="1"/>
              <a:t>lines</a:t>
            </a:r>
            <a:r>
              <a:rPr lang="fr-CA" dirty="0"/>
              <a:t> of command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will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helpful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9E5E0F3-FE7F-4AD1-ABCF-F7A79E8A6E5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41402" y="1767396"/>
            <a:ext cx="104812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module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avail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=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all modules (programs)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available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run on the cluster</a:t>
            </a:r>
          </a:p>
          <a:p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module spider r/4.0.2	= Description, properties, and list of the dependencies of modules</a:t>
            </a:r>
          </a:p>
          <a:p>
            <a:endParaRPr lang="en-CA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r/4.0.2 </a:t>
            </a:r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Dependencies = </a:t>
            </a:r>
            <a:r>
              <a:rPr lang="en-CA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nixpkgs</a:t>
            </a:r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/16.09  </a:t>
            </a:r>
            <a:r>
              <a:rPr lang="en-CA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gcc</a:t>
            </a:r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/7.3.0</a:t>
            </a:r>
          </a:p>
          <a:p>
            <a:endParaRPr lang="en-CA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2000" b="1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 type:</a:t>
            </a:r>
            <a:b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module add </a:t>
            </a:r>
            <a:r>
              <a:rPr lang="en-CA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nixpkgs</a:t>
            </a:r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/16.09  </a:t>
            </a:r>
            <a:r>
              <a:rPr lang="en-CA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gcc</a:t>
            </a:r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/7.3.0 r</a:t>
            </a:r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/4.0.2 </a:t>
            </a:r>
          </a:p>
          <a:p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  <a:p>
            <a:endParaRPr lang="en-CA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are now in R, on the </a:t>
            </a:r>
            <a:r>
              <a:rPr lang="en-CA" sz="2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interactive node </a:t>
            </a:r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</a:p>
          <a:p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Compute Canada cluster</a:t>
            </a:r>
            <a:endParaRPr lang="en-CA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B05528F-9CC4-4B2B-9B1B-4A688FFFA00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5"/>
          <a:srcRect l="18830" t="43404" r="49176" b="19859"/>
          <a:stretch/>
        </p:blipFill>
        <p:spPr>
          <a:xfrm>
            <a:off x="5969275" y="3120735"/>
            <a:ext cx="5603132" cy="361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02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6219D-B73A-4DD6-8C98-4D0DEC22F24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6499" y="365125"/>
            <a:ext cx="11387579" cy="1325563"/>
          </a:xfrm>
        </p:spPr>
        <p:txBody>
          <a:bodyPr/>
          <a:lstStyle/>
          <a:p>
            <a:r>
              <a:rPr lang="fr-CA" dirty="0"/>
              <a:t>Few </a:t>
            </a:r>
            <a:r>
              <a:rPr lang="fr-CA" dirty="0" err="1"/>
              <a:t>lines</a:t>
            </a:r>
            <a:r>
              <a:rPr lang="fr-CA" dirty="0"/>
              <a:t> of command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will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helpful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9E5E0F3-FE7F-4AD1-ABCF-F7A79E8A6E5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41402" y="1767396"/>
            <a:ext cx="104812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module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avail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=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all modules (programs)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available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run on the cluster</a:t>
            </a:r>
          </a:p>
          <a:p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module spider r/4.0.2	= Description, properties, and list of the dependencies of modules</a:t>
            </a:r>
          </a:p>
          <a:p>
            <a:endParaRPr lang="en-CA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r/4.0.2 </a:t>
            </a:r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Dependencies = </a:t>
            </a:r>
            <a:r>
              <a:rPr lang="en-CA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nixpkgs</a:t>
            </a:r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/16.09  </a:t>
            </a:r>
            <a:r>
              <a:rPr lang="en-CA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gcc</a:t>
            </a:r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/7.3.0</a:t>
            </a:r>
          </a:p>
          <a:p>
            <a:endParaRPr lang="en-CA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2000" b="1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 type</a:t>
            </a:r>
            <a:b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module add </a:t>
            </a:r>
            <a:r>
              <a:rPr lang="en-CA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nixpkgs</a:t>
            </a:r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/16.09  </a:t>
            </a:r>
            <a:r>
              <a:rPr lang="en-CA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gcc</a:t>
            </a:r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/7.3.0 r</a:t>
            </a:r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/4.0.2 </a:t>
            </a:r>
          </a:p>
          <a:p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  <a:p>
            <a:endParaRPr lang="en-CA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are now in R, on the </a:t>
            </a:r>
            <a:r>
              <a:rPr lang="en-CA" sz="2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interactive node </a:t>
            </a:r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</a:p>
          <a:p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Compute Canada cluster</a:t>
            </a:r>
          </a:p>
          <a:p>
            <a:endParaRPr lang="en-CA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Install all packages needed </a:t>
            </a:r>
            <a:r>
              <a:rPr lang="en-CA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now!</a:t>
            </a:r>
          </a:p>
          <a:p>
            <a:r>
              <a:rPr lang="en-CA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interactive node allows you to install packages,</a:t>
            </a:r>
          </a:p>
          <a:p>
            <a:r>
              <a:rPr lang="en-CA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CA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 it’s not possible </a:t>
            </a:r>
            <a:r>
              <a:rPr lang="en-CA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the job is running.</a:t>
            </a:r>
            <a:endParaRPr lang="en-CA" sz="20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A0144B-97DB-4713-81EC-8EFCCA04C8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5"/>
          <a:srcRect l="18830" t="43404" r="49176" b="19859"/>
          <a:stretch/>
        </p:blipFill>
        <p:spPr>
          <a:xfrm>
            <a:off x="5969275" y="3120735"/>
            <a:ext cx="5603132" cy="361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24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6219D-B73A-4DD6-8C98-4D0DEC22F24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6499" y="365125"/>
            <a:ext cx="11387579" cy="1325563"/>
          </a:xfrm>
        </p:spPr>
        <p:txBody>
          <a:bodyPr/>
          <a:lstStyle/>
          <a:p>
            <a:pPr algn="ctr"/>
            <a:r>
              <a:rPr lang="fr-CA" dirty="0"/>
              <a:t>It </a:t>
            </a:r>
            <a:r>
              <a:rPr lang="fr-CA" dirty="0" err="1"/>
              <a:t>is</a:t>
            </a:r>
            <a:r>
              <a:rPr lang="fr-CA" dirty="0"/>
              <a:t> time to </a:t>
            </a:r>
            <a:r>
              <a:rPr lang="fr-CA" dirty="0" err="1"/>
              <a:t>submit</a:t>
            </a:r>
            <a:r>
              <a:rPr lang="fr-CA" dirty="0"/>
              <a:t> </a:t>
            </a:r>
            <a:r>
              <a:rPr lang="fr-CA" dirty="0" err="1"/>
              <a:t>your</a:t>
            </a:r>
            <a:r>
              <a:rPr lang="fr-CA" dirty="0"/>
              <a:t> job!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9E5E0F3-FE7F-4AD1-ABCF-F7A79E8A6E5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17922" y="1637417"/>
            <a:ext cx="10481201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the folder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scripts and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(s) are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 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» and « cd » command</a:t>
            </a:r>
          </a:p>
          <a:p>
            <a:endParaRPr lang="fr-C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sbatch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=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submit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job on the cluster –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specify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.sh file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endParaRPr lang="fr-C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C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endParaRPr lang="fr-C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endParaRPr lang="fr-C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endParaRPr lang="fr-C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endParaRPr lang="fr-C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endParaRPr lang="fr-C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endParaRPr lang="fr-C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>
              <a:buFontTx/>
              <a:buChar char="-"/>
            </a:pPr>
            <a:endParaRPr lang="fr-CA" sz="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time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take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job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start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determined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the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scheduler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  <a:p>
            <a:pPr algn="ctr"/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Depends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</a:t>
            </a:r>
            <a:b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cores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memory, and time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requested</a:t>
            </a:r>
            <a:endParaRPr lang="fr-C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job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endParaRPr lang="fr-C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recently</a:t>
            </a:r>
            <a:endParaRPr lang="fr-C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cpu-year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usage … etc.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52B13B8-5C71-45AF-A66C-5D04900D771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5"/>
          <a:srcRect l="2728" t="48368" r="58846" b="37407"/>
          <a:stretch/>
        </p:blipFill>
        <p:spPr>
          <a:xfrm>
            <a:off x="650450" y="2846895"/>
            <a:ext cx="8465591" cy="176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3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6219D-B73A-4DD6-8C98-4D0DEC22F24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How can I use clusters of </a:t>
            </a:r>
            <a:r>
              <a:rPr lang="fr-CA" dirty="0" err="1"/>
              <a:t>Compute</a:t>
            </a:r>
            <a:r>
              <a:rPr lang="fr-CA" dirty="0"/>
              <a:t> Canada?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CCF4471-4C7C-48E2-9295-9141BB7FD24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62333" y="2159376"/>
            <a:ext cx="835805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200" b="1" dirty="0"/>
              <a:t>That </a:t>
            </a:r>
            <a:r>
              <a:rPr lang="fr-CA" sz="2200" b="1" dirty="0" err="1"/>
              <a:t>is</a:t>
            </a:r>
            <a:r>
              <a:rPr lang="fr-CA" sz="2200" b="1" dirty="0"/>
              <a:t> not as </a:t>
            </a:r>
            <a:r>
              <a:rPr lang="fr-CA" sz="2200" b="1" dirty="0" err="1"/>
              <a:t>easy</a:t>
            </a:r>
            <a:r>
              <a:rPr lang="fr-CA" sz="2200" b="1" dirty="0"/>
              <a:t> as 1, 2, 3 … but …</a:t>
            </a:r>
          </a:p>
          <a:p>
            <a:endParaRPr lang="fr-CA" sz="2200" b="1" dirty="0"/>
          </a:p>
          <a:p>
            <a:r>
              <a:rPr lang="fr-CA" sz="2200" b="1" dirty="0"/>
              <a:t>1 – Need to </a:t>
            </a:r>
            <a:r>
              <a:rPr lang="fr-CA" sz="2200" b="1" dirty="0" err="1"/>
              <a:t>upload</a:t>
            </a:r>
            <a:r>
              <a:rPr lang="fr-CA" sz="2200" b="1" dirty="0"/>
              <a:t> files on </a:t>
            </a:r>
            <a:r>
              <a:rPr lang="fr-CA" sz="2200" b="1" dirty="0" err="1"/>
              <a:t>Compute</a:t>
            </a:r>
            <a:r>
              <a:rPr lang="fr-CA" sz="2200" b="1" dirty="0"/>
              <a:t> Canada clusters (</a:t>
            </a:r>
            <a:r>
              <a:rPr lang="fr-CA" sz="2200" b="1" dirty="0" err="1"/>
              <a:t>FileZilla</a:t>
            </a:r>
            <a:r>
              <a:rPr lang="fr-CA" sz="2200" b="1" dirty="0"/>
              <a:t>)</a:t>
            </a:r>
          </a:p>
          <a:p>
            <a:r>
              <a:rPr lang="fr-CA" sz="2200" b="1" dirty="0"/>
              <a:t>2 – Need to </a:t>
            </a:r>
            <a:r>
              <a:rPr lang="fr-CA" sz="2200" b="1" dirty="0" err="1"/>
              <a:t>submit</a:t>
            </a:r>
            <a:r>
              <a:rPr lang="fr-CA" sz="2200" b="1" dirty="0"/>
              <a:t> jobs on </a:t>
            </a:r>
            <a:r>
              <a:rPr lang="fr-CA" sz="2200" b="1" dirty="0" err="1"/>
              <a:t>Compute</a:t>
            </a:r>
            <a:r>
              <a:rPr lang="fr-CA" sz="2200" b="1" dirty="0"/>
              <a:t> Canada clusters (</a:t>
            </a:r>
            <a:r>
              <a:rPr lang="fr-CA" sz="2200" b="1" dirty="0" err="1"/>
              <a:t>Cygwin</a:t>
            </a:r>
            <a:r>
              <a:rPr lang="fr-CA" sz="2200" b="1" dirty="0"/>
              <a:t>)</a:t>
            </a:r>
          </a:p>
          <a:p>
            <a:r>
              <a:rPr lang="fr-CA" sz="2200" b="1" dirty="0"/>
              <a:t>3 – Monitor jobs and download outputs back on </a:t>
            </a:r>
            <a:r>
              <a:rPr lang="fr-CA" sz="2200" b="1" dirty="0" err="1"/>
              <a:t>your</a:t>
            </a:r>
            <a:r>
              <a:rPr lang="fr-CA" sz="2200" b="1" dirty="0"/>
              <a:t> laptop (</a:t>
            </a:r>
            <a:r>
              <a:rPr lang="fr-CA" sz="2200" b="1" dirty="0" err="1"/>
              <a:t>FileZilla</a:t>
            </a:r>
            <a:r>
              <a:rPr lang="fr-CA" sz="2200" b="1" dirty="0"/>
              <a:t>)</a:t>
            </a:r>
            <a:endParaRPr lang="en-US" sz="22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073D57-26AB-44F9-A5AE-84D9469B1A4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72619" y="3497348"/>
            <a:ext cx="8358057" cy="4336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01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6219D-B73A-4DD6-8C98-4D0DEC22F24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6499" y="365125"/>
            <a:ext cx="11387579" cy="1325563"/>
          </a:xfrm>
        </p:spPr>
        <p:txBody>
          <a:bodyPr/>
          <a:lstStyle/>
          <a:p>
            <a:pPr algn="ctr"/>
            <a:r>
              <a:rPr lang="fr-CA" dirty="0"/>
              <a:t>Monitor </a:t>
            </a:r>
            <a:r>
              <a:rPr lang="fr-CA" dirty="0" err="1"/>
              <a:t>your</a:t>
            </a:r>
            <a:r>
              <a:rPr lang="fr-CA" dirty="0"/>
              <a:t> job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9E5E0F3-FE7F-4AD1-ABCF-F7A79E8A6E5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17922" y="1637417"/>
            <a:ext cx="104812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Again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few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lines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command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helpful</a:t>
            </a:r>
            <a:endParaRPr lang="fr-C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C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CA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squeue</a:t>
            </a:r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= </a:t>
            </a: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supplies information about all jobs in the system</a:t>
            </a:r>
            <a:endParaRPr lang="en-CA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sq		= </a:t>
            </a:r>
            <a:r>
              <a:rPr lang="en-CA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supplies information about </a:t>
            </a: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your own jobs</a:t>
            </a:r>
            <a:endParaRPr lang="en-CA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CA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cancel</a:t>
            </a:r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jobID</a:t>
            </a:r>
            <a:r>
              <a:rPr lang="en-C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= Cancel job – need to specify </a:t>
            </a:r>
            <a:r>
              <a:rPr lang="en-CA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jobID</a:t>
            </a:r>
            <a:endParaRPr lang="en-CA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82A5F63-D130-4027-9BE5-587C74A2DD2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5"/>
          <a:srcRect l="3170" t="60709" r="3428" b="17021"/>
          <a:stretch/>
        </p:blipFill>
        <p:spPr>
          <a:xfrm>
            <a:off x="133579" y="3830485"/>
            <a:ext cx="12403030" cy="166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54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B090507-4F49-4BC8-8686-26E243142E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619748" y="1327626"/>
            <a:ext cx="9572252" cy="538439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21A0011-61DD-48F4-8F7A-4F34E15FA1AE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/>
              <a:t>Transfer files </a:t>
            </a:r>
            <a:r>
              <a:rPr lang="fr-CA" dirty="0" err="1"/>
              <a:t>from</a:t>
            </a:r>
            <a:r>
              <a:rPr lang="fr-CA" dirty="0"/>
              <a:t> </a:t>
            </a:r>
            <a:r>
              <a:rPr lang="fr-CA" dirty="0" err="1"/>
              <a:t>Compute</a:t>
            </a:r>
            <a:r>
              <a:rPr lang="fr-CA" dirty="0"/>
              <a:t> Canada cluster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3403DE-6DE5-4113-991C-08D577BEBCC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38200" y="1690688"/>
            <a:ext cx="170033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Open </a:t>
            </a:r>
            <a:r>
              <a:rPr lang="fr-CA" sz="2000" b="1" dirty="0" err="1"/>
              <a:t>FileZilla</a:t>
            </a:r>
            <a:endParaRPr lang="fr-CA" sz="2000" b="1" dirty="0"/>
          </a:p>
          <a:p>
            <a:endParaRPr lang="fr-CA" sz="2000" b="1" dirty="0"/>
          </a:p>
          <a:p>
            <a:r>
              <a:rPr lang="fr-CA" sz="2000" b="1" dirty="0" err="1"/>
              <a:t>Connect</a:t>
            </a:r>
            <a:r>
              <a:rPr lang="fr-CA" sz="2000" b="1" dirty="0"/>
              <a:t> to </a:t>
            </a:r>
          </a:p>
          <a:p>
            <a:r>
              <a:rPr lang="fr-CA" sz="2000" b="1" dirty="0"/>
              <a:t>cluster</a:t>
            </a:r>
          </a:p>
          <a:p>
            <a:endParaRPr lang="fr-CA" sz="2000" b="1" dirty="0"/>
          </a:p>
          <a:p>
            <a:r>
              <a:rPr lang="fr-CA" sz="2000" b="1" dirty="0"/>
              <a:t>Drag and drop</a:t>
            </a:r>
          </a:p>
          <a:p>
            <a:r>
              <a:rPr lang="fr-CA" sz="2000" b="1" dirty="0"/>
              <a:t>files on </a:t>
            </a:r>
            <a:r>
              <a:rPr lang="fr-CA" sz="2000" b="1" dirty="0" err="1"/>
              <a:t>your</a:t>
            </a:r>
            <a:r>
              <a:rPr lang="fr-CA" sz="2000" b="1" dirty="0"/>
              <a:t> </a:t>
            </a:r>
            <a:br>
              <a:rPr lang="fr-CA" sz="2000" b="1" dirty="0"/>
            </a:br>
            <a:r>
              <a:rPr lang="fr-CA" sz="2000" b="1" dirty="0"/>
              <a:t>computer</a:t>
            </a:r>
          </a:p>
          <a:p>
            <a:endParaRPr lang="fr-CA" sz="2000" b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4882D3F-C15A-4026-BA27-DBF692F60AD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863656" y="5292724"/>
            <a:ext cx="15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err="1">
                <a:solidFill>
                  <a:srgbClr val="FF0000"/>
                </a:solidFill>
              </a:rPr>
              <a:t>Your</a:t>
            </a:r>
            <a:r>
              <a:rPr lang="fr-CA" b="1" dirty="0">
                <a:solidFill>
                  <a:srgbClr val="FF0000"/>
                </a:solidFill>
              </a:rPr>
              <a:t> computer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2D6A45C-EDCD-4A35-859F-80E21B440D7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853969" y="5345708"/>
            <a:ext cx="251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err="1">
                <a:solidFill>
                  <a:srgbClr val="FF0000"/>
                </a:solidFill>
              </a:rPr>
              <a:t>Compute</a:t>
            </a:r>
            <a:r>
              <a:rPr lang="fr-CA" b="1" dirty="0">
                <a:solidFill>
                  <a:srgbClr val="FF0000"/>
                </a:solidFill>
              </a:rPr>
              <a:t> Canada cluster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173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A0011-61DD-48F4-8F7A-4F34E15FA1A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Transfer files </a:t>
            </a:r>
            <a:r>
              <a:rPr lang="fr-CA" dirty="0" err="1"/>
              <a:t>from</a:t>
            </a:r>
            <a:r>
              <a:rPr lang="fr-CA" dirty="0"/>
              <a:t> </a:t>
            </a:r>
            <a:r>
              <a:rPr lang="fr-CA" dirty="0" err="1"/>
              <a:t>Compute</a:t>
            </a:r>
            <a:r>
              <a:rPr lang="fr-CA" dirty="0"/>
              <a:t> Canada cluster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3403DE-6DE5-4113-991C-08D577BEBC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38200" y="1690688"/>
            <a:ext cx="1700337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/>
              <a:t>Open </a:t>
            </a:r>
            <a:r>
              <a:rPr lang="fr-CA" sz="2000" b="1" dirty="0" err="1"/>
              <a:t>FileZilla</a:t>
            </a:r>
            <a:endParaRPr lang="fr-CA" sz="2000" b="1" dirty="0"/>
          </a:p>
          <a:p>
            <a:endParaRPr lang="fr-CA" sz="2000" b="1" dirty="0"/>
          </a:p>
          <a:p>
            <a:r>
              <a:rPr lang="fr-CA" sz="2000" b="1" dirty="0" err="1"/>
              <a:t>Connect</a:t>
            </a:r>
            <a:r>
              <a:rPr lang="fr-CA" sz="2000" b="1" dirty="0"/>
              <a:t> to </a:t>
            </a:r>
          </a:p>
          <a:p>
            <a:r>
              <a:rPr lang="fr-CA" sz="2000" b="1" dirty="0"/>
              <a:t>cluster</a:t>
            </a:r>
          </a:p>
          <a:p>
            <a:endParaRPr lang="fr-CA" sz="2000" b="1" dirty="0"/>
          </a:p>
          <a:p>
            <a:r>
              <a:rPr lang="fr-CA" sz="2000" b="1" dirty="0"/>
              <a:t>Drag and drop</a:t>
            </a:r>
          </a:p>
          <a:p>
            <a:r>
              <a:rPr lang="fr-CA" sz="2000" b="1" dirty="0"/>
              <a:t>files on </a:t>
            </a:r>
            <a:r>
              <a:rPr lang="fr-CA" sz="2000" b="1" dirty="0" err="1"/>
              <a:t>your</a:t>
            </a:r>
            <a:r>
              <a:rPr lang="fr-CA" sz="2000" b="1" dirty="0"/>
              <a:t> </a:t>
            </a:r>
            <a:br>
              <a:rPr lang="fr-CA" sz="2000" b="1" dirty="0"/>
            </a:br>
            <a:r>
              <a:rPr lang="fr-CA" sz="2000" b="1" dirty="0"/>
              <a:t>computer</a:t>
            </a:r>
          </a:p>
          <a:p>
            <a:endParaRPr lang="fr-CA" sz="2000" b="1" dirty="0"/>
          </a:p>
          <a:p>
            <a:r>
              <a:rPr lang="fr-CA" sz="2000" b="1" dirty="0" err="1"/>
              <a:t>Slurm</a:t>
            </a:r>
            <a:r>
              <a:rPr lang="fr-CA" sz="2000" b="1" dirty="0"/>
              <a:t> file</a:t>
            </a:r>
          </a:p>
          <a:p>
            <a:endParaRPr lang="en-US" sz="2000" b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4882D3F-C15A-4026-BA27-DBF692F60AD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863656" y="5292724"/>
            <a:ext cx="15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err="1">
                <a:solidFill>
                  <a:srgbClr val="FF0000"/>
                </a:solidFill>
              </a:rPr>
              <a:t>Your</a:t>
            </a:r>
            <a:r>
              <a:rPr lang="fr-CA" b="1" dirty="0">
                <a:solidFill>
                  <a:srgbClr val="FF0000"/>
                </a:solidFill>
              </a:rPr>
              <a:t> computer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1937B9-7699-42CE-9B84-5BFC67D7740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6"/>
          <a:srcRect l="13165" t="24652" r="39920" b="15603"/>
          <a:stretch/>
        </p:blipFill>
        <p:spPr>
          <a:xfrm>
            <a:off x="3005846" y="1333377"/>
            <a:ext cx="7324927" cy="524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1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629F1B-D6A3-4B6A-989D-2151C3ECB9F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r>
              <a:rPr lang="fr-CA" dirty="0"/>
              <a:t>Tons of ressources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AF38EF9-25C2-42C2-95AE-E5A6DCCCB91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16610" y="2262508"/>
            <a:ext cx="95587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Calcul</a:t>
            </a:r>
            <a:r>
              <a:rPr lang="en-US" sz="2400" b="1" dirty="0"/>
              <a:t> Canada</a:t>
            </a:r>
          </a:p>
          <a:p>
            <a:r>
              <a:rPr lang="en-US" sz="2400" dirty="0"/>
              <a:t>https://www.computecanada.ca/?lang=fr</a:t>
            </a:r>
          </a:p>
          <a:p>
            <a:r>
              <a:rPr lang="en-US" sz="2400" dirty="0"/>
              <a:t>https://docs.computecanada.ca/wiki/Compute_Canada_Documentation/fr</a:t>
            </a:r>
          </a:p>
          <a:p>
            <a:endParaRPr lang="en-US" sz="2400" b="1" dirty="0"/>
          </a:p>
          <a:p>
            <a:r>
              <a:rPr lang="en-US" sz="2400" b="1" dirty="0" err="1"/>
              <a:t>Calcul</a:t>
            </a:r>
            <a:r>
              <a:rPr lang="en-US" sz="2400" b="1" dirty="0"/>
              <a:t> Quebec </a:t>
            </a:r>
          </a:p>
          <a:p>
            <a:r>
              <a:rPr lang="en-US" sz="2400" dirty="0"/>
              <a:t>https://www.calculquebec.ca/</a:t>
            </a:r>
          </a:p>
          <a:p>
            <a:r>
              <a:rPr lang="en-US" sz="2400" dirty="0"/>
              <a:t>https://www.youtube.com/channel/UCtWVrQmCfknjjQTHYQvnDxw</a:t>
            </a:r>
          </a:p>
        </p:txBody>
      </p:sp>
    </p:spTree>
    <p:extLst>
      <p:ext uri="{BB962C8B-B14F-4D97-AF65-F5344CB8AC3E}">
        <p14:creationId xmlns:p14="http://schemas.microsoft.com/office/powerpoint/2010/main" val="317349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629F1B-D6A3-4B6A-989D-2151C3ECB9F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r>
              <a:rPr lang="fr-CA" dirty="0"/>
              <a:t>Tons of ressources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AF38EF9-25C2-42C2-95AE-E5A6DCCCB91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16610" y="2262508"/>
            <a:ext cx="95587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Calcul</a:t>
            </a:r>
            <a:r>
              <a:rPr lang="en-US" sz="2400" b="1" dirty="0"/>
              <a:t> Canada</a:t>
            </a:r>
          </a:p>
          <a:p>
            <a:r>
              <a:rPr lang="en-US" sz="2400" dirty="0"/>
              <a:t>https://www.computecanada.ca/?lang=fr</a:t>
            </a:r>
          </a:p>
          <a:p>
            <a:r>
              <a:rPr lang="en-US" sz="2400" dirty="0"/>
              <a:t>https://docs.computecanada.ca/wiki/Compute_Canada_Documentation/fr</a:t>
            </a:r>
          </a:p>
          <a:p>
            <a:endParaRPr lang="en-US" sz="2400" b="1" dirty="0"/>
          </a:p>
          <a:p>
            <a:r>
              <a:rPr lang="en-US" sz="2400" b="1" dirty="0" err="1"/>
              <a:t>Calcul</a:t>
            </a:r>
            <a:r>
              <a:rPr lang="en-US" sz="2400" b="1" dirty="0"/>
              <a:t> Quebec </a:t>
            </a:r>
          </a:p>
          <a:p>
            <a:r>
              <a:rPr lang="en-US" sz="2400" dirty="0"/>
              <a:t>https://www.calculquebec.ca/</a:t>
            </a:r>
          </a:p>
          <a:p>
            <a:r>
              <a:rPr lang="en-US" sz="2400" dirty="0"/>
              <a:t>https://www.youtube.com/channel/UCtWVrQmCfknjjQTHYQvnDxw</a:t>
            </a:r>
          </a:p>
        </p:txBody>
      </p:sp>
    </p:spTree>
    <p:extLst>
      <p:ext uri="{BB962C8B-B14F-4D97-AF65-F5344CB8AC3E}">
        <p14:creationId xmlns:p14="http://schemas.microsoft.com/office/powerpoint/2010/main" val="3741695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040F2A-9D0B-4999-8185-CFAAF3DB6BB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A4451D5-39C9-49D1-8BDE-21CD3D8F37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/>
          <a:srcRect b="5324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01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A39BA-F694-4BC9-9E1E-A4F14480C3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4BA3AC-8DF4-4A9C-BB3A-1C8B6FE7DF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/>
          <a:srcRect t="3986" b="6529"/>
          <a:stretch/>
        </p:blipFill>
        <p:spPr>
          <a:xfrm>
            <a:off x="0" y="273377"/>
            <a:ext cx="12192000" cy="6136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3E5A6C-D9FC-44C9-963D-643DAC504CCE}"/>
              </a:ext>
            </a:extLst>
          </p:cNvPr>
          <p:cNvSpPr/>
          <p:nvPr/>
        </p:nvSpPr>
        <p:spPr>
          <a:xfrm>
            <a:off x="405353" y="2601798"/>
            <a:ext cx="1630837" cy="2922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31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A39BA-F694-4BC9-9E1E-A4F14480C3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DBCD661-DB9E-4AA7-9A03-805D7D6A260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/>
          <a:srcRect t="3849" b="5324"/>
          <a:stretch/>
        </p:blipFill>
        <p:spPr>
          <a:xfrm>
            <a:off x="0" y="263951"/>
            <a:ext cx="12192000" cy="622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72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6219D-B73A-4DD6-8C98-4D0DEC22F24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fr-CA" dirty="0" err="1"/>
              <a:t>What</a:t>
            </a:r>
            <a:r>
              <a:rPr lang="fr-CA" dirty="0"/>
              <a:t> are the </a:t>
            </a:r>
            <a:r>
              <a:rPr lang="fr-CA" dirty="0" err="1"/>
              <a:t>steps</a:t>
            </a:r>
            <a:r>
              <a:rPr lang="fr-CA" dirty="0"/>
              <a:t> to </a:t>
            </a:r>
            <a:r>
              <a:rPr lang="fr-CA" dirty="0" err="1"/>
              <a:t>access</a:t>
            </a:r>
            <a:r>
              <a:rPr lang="fr-CA" dirty="0"/>
              <a:t> </a:t>
            </a:r>
            <a:r>
              <a:rPr lang="fr-CA" dirty="0" err="1"/>
              <a:t>Compute</a:t>
            </a:r>
            <a:r>
              <a:rPr lang="fr-CA" dirty="0"/>
              <a:t> Canada?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CCF4471-4C7C-48E2-9295-9141BB7FD24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281287" y="2620652"/>
            <a:ext cx="738753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200" b="1" dirty="0" err="1"/>
              <a:t>It’s</a:t>
            </a:r>
            <a:r>
              <a:rPr lang="fr-CA" sz="2200" b="1" dirty="0"/>
              <a:t> </a:t>
            </a:r>
            <a:r>
              <a:rPr lang="fr-CA" sz="2200" b="1" dirty="0" err="1"/>
              <a:t>easy</a:t>
            </a:r>
            <a:r>
              <a:rPr lang="fr-CA" sz="2200" b="1" dirty="0"/>
              <a:t> as 1, 2, 3 …</a:t>
            </a:r>
          </a:p>
          <a:p>
            <a:endParaRPr lang="fr-CA" sz="2200" b="1" dirty="0"/>
          </a:p>
          <a:p>
            <a:r>
              <a:rPr lang="fr-CA" sz="2200" b="1" dirty="0"/>
              <a:t>1 – Registration (</a:t>
            </a:r>
            <a:r>
              <a:rPr lang="fr-CA" sz="2200" b="1" dirty="0" err="1"/>
              <a:t>you</a:t>
            </a:r>
            <a:r>
              <a:rPr lang="fr-CA" sz="2200" b="1" dirty="0"/>
              <a:t> </a:t>
            </a:r>
            <a:r>
              <a:rPr lang="fr-CA" sz="2200" b="1" dirty="0" err="1"/>
              <a:t>will</a:t>
            </a:r>
            <a:r>
              <a:rPr lang="fr-CA" sz="2200" b="1" dirty="0"/>
              <a:t> </a:t>
            </a:r>
            <a:r>
              <a:rPr lang="fr-CA" sz="2200" b="1" dirty="0" err="1"/>
              <a:t>need</a:t>
            </a:r>
            <a:r>
              <a:rPr lang="fr-CA" sz="2200" b="1" dirty="0"/>
              <a:t> the CCRI code of </a:t>
            </a:r>
            <a:r>
              <a:rPr lang="fr-CA" sz="2200" b="1" dirty="0" err="1"/>
              <a:t>your</a:t>
            </a:r>
            <a:r>
              <a:rPr lang="fr-CA" sz="2200" b="1" dirty="0"/>
              <a:t> sponsor)</a:t>
            </a:r>
          </a:p>
          <a:p>
            <a:r>
              <a:rPr lang="fr-CA" sz="2200" b="1" dirty="0"/>
              <a:t>2 – </a:t>
            </a:r>
            <a:r>
              <a:rPr lang="fr-CA" sz="2200" b="1" dirty="0" err="1"/>
              <a:t>Approval</a:t>
            </a:r>
            <a:r>
              <a:rPr lang="fr-CA" sz="2200" b="1" dirty="0"/>
              <a:t> of </a:t>
            </a:r>
            <a:r>
              <a:rPr lang="fr-CA" sz="2200" b="1" dirty="0" err="1"/>
              <a:t>your</a:t>
            </a:r>
            <a:r>
              <a:rPr lang="fr-CA" sz="2200" b="1" dirty="0"/>
              <a:t> sponsor </a:t>
            </a:r>
          </a:p>
          <a:p>
            <a:r>
              <a:rPr lang="fr-CA" sz="2200" b="1" dirty="0"/>
              <a:t>3 – </a:t>
            </a:r>
            <a:r>
              <a:rPr lang="fr-CA" sz="2200" b="1" dirty="0" err="1"/>
              <a:t>Wait</a:t>
            </a:r>
            <a:r>
              <a:rPr lang="fr-CA" sz="2200" b="1" dirty="0"/>
              <a:t> the confirmation (~ 2 </a:t>
            </a:r>
            <a:r>
              <a:rPr lang="fr-CA" sz="2200" b="1" dirty="0" err="1"/>
              <a:t>days</a:t>
            </a:r>
            <a:r>
              <a:rPr lang="fr-CA" sz="2200" b="1" dirty="0"/>
              <a:t> </a:t>
            </a:r>
            <a:r>
              <a:rPr lang="fr-CA" sz="2200" b="1" dirty="0" err="1"/>
              <a:t>after</a:t>
            </a:r>
            <a:r>
              <a:rPr lang="fr-CA" sz="2200" b="1" dirty="0"/>
              <a:t> </a:t>
            </a:r>
            <a:r>
              <a:rPr lang="fr-CA" sz="2200" b="1" dirty="0" err="1"/>
              <a:t>sponsor’s</a:t>
            </a:r>
            <a:r>
              <a:rPr lang="fr-CA" sz="2200" b="1" dirty="0"/>
              <a:t> </a:t>
            </a:r>
            <a:r>
              <a:rPr lang="fr-CA" sz="2200" b="1" dirty="0" err="1"/>
              <a:t>approval</a:t>
            </a:r>
            <a:r>
              <a:rPr lang="fr-CA" sz="2200" b="1" dirty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4122900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DB745A-C96A-4615-AFC6-AE396402DF0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859E04-0EF8-4A58-BF15-0ABB8A4E1B18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DC3F344-66E2-4EA3-813E-F536DD67A8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8"/>
          <a:srcRect b="5324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D0293F-B103-487F-B014-4F4D5E692D8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7549" y="4085617"/>
            <a:ext cx="1381328" cy="34046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C7754-F18D-4EB7-A254-1865F733870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5667" y="3313885"/>
            <a:ext cx="1381328" cy="34046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F71C6CE-144D-416A-BE0C-6282E1055BA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27662" y="6492875"/>
            <a:ext cx="453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err="1"/>
              <a:t>Everything</a:t>
            </a:r>
            <a:r>
              <a:rPr lang="fr-CA" b="1" dirty="0"/>
              <a:t> </a:t>
            </a:r>
            <a:r>
              <a:rPr lang="fr-CA" b="1" dirty="0" err="1"/>
              <a:t>is</a:t>
            </a:r>
            <a:r>
              <a:rPr lang="fr-CA" b="1" dirty="0"/>
              <a:t> </a:t>
            </a:r>
            <a:r>
              <a:rPr lang="fr-CA" b="1" dirty="0" err="1"/>
              <a:t>clearly</a:t>
            </a:r>
            <a:r>
              <a:rPr lang="fr-CA" b="1" dirty="0"/>
              <a:t> </a:t>
            </a:r>
            <a:r>
              <a:rPr lang="fr-CA" b="1" dirty="0" err="1"/>
              <a:t>described</a:t>
            </a:r>
            <a:r>
              <a:rPr lang="fr-CA" b="1" dirty="0"/>
              <a:t> on the </a:t>
            </a:r>
            <a:r>
              <a:rPr lang="fr-CA" b="1" dirty="0" err="1"/>
              <a:t>website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67961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1647</Words>
  <Application>Microsoft Office PowerPoint</Application>
  <PresentationFormat>Grand écran</PresentationFormat>
  <Paragraphs>287</Paragraphs>
  <Slides>39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Source Sans Pro</vt:lpstr>
      <vt:lpstr>Times New Roman</vt:lpstr>
      <vt:lpstr>Thème Office</vt:lpstr>
      <vt:lpstr> How to use (R on) Compute Canada: An introduction</vt:lpstr>
      <vt:lpstr>Compute Canada?</vt:lpstr>
      <vt:lpstr>Compute Canada?</vt:lpstr>
      <vt:lpstr>Tons of ressources</vt:lpstr>
      <vt:lpstr>Présentation PowerPoint</vt:lpstr>
      <vt:lpstr>Présentation PowerPoint</vt:lpstr>
      <vt:lpstr>Présentation PowerPoint</vt:lpstr>
      <vt:lpstr>What are the steps to access Compute Canada?</vt:lpstr>
      <vt:lpstr>Présentation PowerPoint</vt:lpstr>
      <vt:lpstr>How can I use clusters of Compute Canada?</vt:lpstr>
      <vt:lpstr>Install FileZilla</vt:lpstr>
      <vt:lpstr>Install CygWin</vt:lpstr>
      <vt:lpstr>How can I use clusters of Compute Canada?</vt:lpstr>
      <vt:lpstr>Transfer files to Compute Canada cluster</vt:lpstr>
      <vt:lpstr>Transfer files to Compute Canada cluster</vt:lpstr>
      <vt:lpstr>Transfer files to Compute Canada cluster</vt:lpstr>
      <vt:lpstr>Transfer files to Compute Canada cluster</vt:lpstr>
      <vt:lpstr>Transfer files to Compute Canada cluster</vt:lpstr>
      <vt:lpstr>Transfer files to Compute Canada cluster</vt:lpstr>
      <vt:lpstr>How to code the Bash script</vt:lpstr>
      <vt:lpstr>How to code the Bash script</vt:lpstr>
      <vt:lpstr>How to code the Bash script</vt:lpstr>
      <vt:lpstr>How to code the Bash script</vt:lpstr>
      <vt:lpstr>How to code the Bash script</vt:lpstr>
      <vt:lpstr>How to code the Bash script</vt:lpstr>
      <vt:lpstr>How to code the Bash script</vt:lpstr>
      <vt:lpstr>How to code the Bash script</vt:lpstr>
      <vt:lpstr>How can I use clusters of Compute Canada?</vt:lpstr>
      <vt:lpstr>How to submit jobs on Compute Canada clusters </vt:lpstr>
      <vt:lpstr>How to submit jobs on Compute Canada clusters </vt:lpstr>
      <vt:lpstr>Few lines of command that will be helpful</vt:lpstr>
      <vt:lpstr>Few lines of command that will be helpful</vt:lpstr>
      <vt:lpstr>Few lines of command that will be helpful</vt:lpstr>
      <vt:lpstr>It is time to submit your job!</vt:lpstr>
      <vt:lpstr>How can I use clusters of Compute Canada?</vt:lpstr>
      <vt:lpstr>Monitor your job</vt:lpstr>
      <vt:lpstr>Transfer files from Compute Canada cluster</vt:lpstr>
      <vt:lpstr>Transfer files from Compute Canada cluster</vt:lpstr>
      <vt:lpstr>Tons of ressources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An introduction to the world of Compute Canada</dc:title>
  <dc:creator>Martin Leclerc</dc:creator>
  <cp:lastModifiedBy>Martin Leclerc</cp:lastModifiedBy>
  <cp:revision>36</cp:revision>
  <dcterms:created xsi:type="dcterms:W3CDTF">2021-01-11T18:30:53Z</dcterms:created>
  <dcterms:modified xsi:type="dcterms:W3CDTF">2021-01-27T18:09:58Z</dcterms:modified>
</cp:coreProperties>
</file>